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8.5-->
<p:presentation xmlns:r="http://schemas.openxmlformats.org/officeDocument/2006/relationships" xmlns:a="http://schemas.openxmlformats.org/drawingml/2006/main" xmlns:p="http://schemas.openxmlformats.org/presentationml/2006/main" saveSubsetFonts="1" autoCompressPictures="0">
  <p:sldMasterIdLst>
    <p:sldMasterId id="2147483648" r:id="rId2"/>
  </p:sldMasterIdLst>
  <p:notesMasterIdLst>
    <p:notesMasterId r:id="rId3"/>
  </p:notesMasterIdLst>
  <p:sldIdLst>
    <p:sldId id="256" r:id="rId4"/>
    <p:sldId id="257" r:id="rId5"/>
    <p:sldId id="258" r:id="rId6"/>
    <p:sldId id="259" r:id="rId7"/>
    <p:sldId id="295" r:id="rId8"/>
    <p:sldId id="261" r:id="rId9"/>
    <p:sldId id="263" r:id="rId10"/>
    <p:sldId id="264" r:id="rId11"/>
    <p:sldId id="265" r:id="rId12"/>
    <p:sldId id="296" r:id="rId13"/>
    <p:sldId id="266" r:id="rId14"/>
    <p:sldId id="267" r:id="rId15"/>
    <p:sldId id="268" r:id="rId16"/>
    <p:sldId id="269" r:id="rId17"/>
    <p:sldId id="270" r:id="rId18"/>
    <p:sldId id="271" r:id="rId19"/>
    <p:sldId id="272" r:id="rId20"/>
    <p:sldId id="273" r:id="rId21"/>
    <p:sldId id="274" r:id="rId22"/>
    <p:sldId id="275" r:id="rId23"/>
    <p:sldId id="276" r:id="rId24"/>
    <p:sldId id="278" r:id="rId25"/>
    <p:sldId id="277"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3" r:id="rId40"/>
    <p:sldId id="292" r:id="rId41"/>
    <p:sldId id="294" r:id="rId42"/>
  </p:sldIdLst>
  <p:sldSz cx="12192000" cy="6858000"/>
  <p:notesSz cx="6858000" cy="9144000"/>
  <p:custDataLst>
    <p:tags r:id="rId43"/>
  </p:custDataLst>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p="http://schemas.openxmlformats.org/presentationml/2006/main">
  <p:cmAuthor id="1" name="Poniewaz, Carrie May"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33" autoAdjust="0"/>
    <p:restoredTop sz="78414" autoAdjust="0"/>
  </p:normalViewPr>
  <p:slideViewPr>
    <p:cSldViewPr snapToGrid="0">
      <p:cViewPr varScale="1">
        <p:scale>
          <a:sx n="91" d="100"/>
          <a:sy n="91" d="100"/>
        </p:scale>
        <p:origin x="156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slide" Target="slides/slide34.xml" /><Relationship Id="rId38" Type="http://schemas.openxmlformats.org/officeDocument/2006/relationships/slide" Target="slides/slide35.xml" /><Relationship Id="rId39" Type="http://schemas.openxmlformats.org/officeDocument/2006/relationships/slide" Target="slides/slide36.xml" /><Relationship Id="rId4" Type="http://schemas.openxmlformats.org/officeDocument/2006/relationships/slide" Target="slides/slide1.xml" /><Relationship Id="rId40" Type="http://schemas.openxmlformats.org/officeDocument/2006/relationships/slide" Target="slides/slide37.xml" /><Relationship Id="rId41" Type="http://schemas.openxmlformats.org/officeDocument/2006/relationships/slide" Target="slides/slide38.xml" /><Relationship Id="rId42" Type="http://schemas.openxmlformats.org/officeDocument/2006/relationships/slide" Target="slides/slide39.xml" /><Relationship Id="rId43" Type="http://schemas.openxmlformats.org/officeDocument/2006/relationships/tags" Target="tags/tag1.xml" /><Relationship Id="rId44" Type="http://schemas.openxmlformats.org/officeDocument/2006/relationships/presProps" Target="presProps.xml" /><Relationship Id="rId45" Type="http://schemas.openxmlformats.org/officeDocument/2006/relationships/viewProps" Target="viewProps.xml" /><Relationship Id="rId46" Type="http://schemas.openxmlformats.org/officeDocument/2006/relationships/theme" Target="theme/theme1.xml" /><Relationship Id="rId47" Type="http://schemas.openxmlformats.org/officeDocument/2006/relationships/tableStyles" Target="tableStyles.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ct val="0"/>
              </a:spcBef>
              <a:spcAft>
                <a:spcPct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ct val="0"/>
              </a:spcBef>
              <a:spcAft>
                <a:spcPct val="0"/>
              </a:spcAft>
              <a:defRPr sz="1200">
                <a:latin typeface="+mn-lt"/>
              </a:defRPr>
            </a:lvl1pPr>
          </a:lstStyle>
          <a:p>
            <a:pPr>
              <a:defRPr/>
            </a:pPr>
            <a:fld id="{1916DDF1-74F6-49C2-AD34-3E9E2E295439}" type="datetimeFigureOut">
              <a:rPr lang="en-US"/>
              <a:pPr>
                <a:defRPr/>
              </a:pPr>
              <a:t>3/5/2019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ct val="0"/>
              </a:spcBef>
              <a:spcAft>
                <a:spcPct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ct val="0"/>
              </a:spcBef>
              <a:spcAft>
                <a:spcPct val="0"/>
              </a:spcAft>
              <a:defRPr sz="1200">
                <a:latin typeface="+mn-lt"/>
              </a:defRPr>
            </a:lvl1pPr>
          </a:lstStyle>
          <a:p>
            <a:pPr>
              <a:defRPr/>
            </a:pPr>
            <a:fld id="{FDD2F5FE-980A-419D-9277-2920ECE444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1126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Supervisors and employers have special responsibilities when it comes to preventing and responding to sexual harassment, and their legal liabilities make training and prevention especially important.</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2616A864-1397-4F4A-9D45-BA85C68FE851}" type="slidenum">
              <a:rPr lang="en-US" altLang="en-US" smtClean="0"/>
              <a:pPr fontAlgn="base">
                <a:spcBef>
                  <a:spcPct val="0"/>
                </a:spcBef>
                <a:spcAft>
                  <a:spcPct val="0"/>
                </a:spcAft>
              </a:pPr>
              <a:t>2</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379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8BC054D6-7D24-4185-9071-C23633F96A78}" type="slidenum">
              <a:rPr lang="en-US" altLang="en-US" smtClean="0"/>
              <a:pPr fontAlgn="base">
                <a:spcBef>
                  <a:spcPct val="0"/>
                </a:spcBef>
                <a:spcAft>
                  <a:spcPct val="0"/>
                </a:spcAft>
              </a:pPr>
              <a:t>15</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584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B83A3717-E521-4EDF-BA9B-4750E53698AC}" type="slidenum">
              <a:rPr lang="en-US" altLang="en-US" smtClean="0"/>
              <a:pPr fontAlgn="base">
                <a:spcBef>
                  <a:spcPct val="0"/>
                </a:spcBef>
                <a:spcAft>
                  <a:spcPct val="0"/>
                </a:spcAft>
              </a:pPr>
              <a:t>16</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789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These are the bare minimum steps an employer would have to establish if they were sued for hostile work environment harassment.</a:t>
            </a:r>
          </a:p>
          <a:p>
            <a:pPr eaLnBrk="1" hangingPunct="1">
              <a:spcBef>
                <a:spcPct val="0"/>
              </a:spcBef>
            </a:pPr>
            <a:endParaRPr lang="en-US" altLang="en-US" smtClean="0"/>
          </a:p>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8687DF9E-7728-47AE-924F-9F1E76F7FF4C}" type="slidenum">
              <a:rPr lang="en-US" altLang="en-US" smtClean="0"/>
              <a:pPr fontAlgn="base">
                <a:spcBef>
                  <a:spcPct val="0"/>
                </a:spcBef>
                <a:spcAft>
                  <a:spcPct val="0"/>
                </a:spcAft>
              </a:pPr>
              <a:t>17</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993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Many employees won’t want their name attached to an investigation, for fear of being seen as a trouble-maker or being the object of retaliation.</a:t>
            </a:r>
          </a:p>
          <a:p>
            <a:pPr eaLnBrk="1" hangingPunct="1">
              <a:spcBef>
                <a:spcPct val="0"/>
              </a:spcBef>
            </a:pPr>
            <a:endParaRPr lang="en-US" altLang="en-US" smtClean="0"/>
          </a:p>
          <a:p>
            <a:pPr eaLnBrk="1" hangingPunct="1">
              <a:spcBef>
                <a:spcPct val="0"/>
              </a:spcBef>
            </a:pPr>
            <a:r>
              <a:rPr lang="en-US" altLang="en-US" smtClean="0"/>
              <a:t>You should always keep the details of your investigation as private as you can, but inform any concerned employees that you may have to share names and details with other people that need to know.</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84948E8C-32E4-4B8B-83D7-814F07FB9462}" type="slidenum">
              <a:rPr lang="en-US" altLang="en-US" smtClean="0"/>
              <a:pPr fontAlgn="base">
                <a:spcBef>
                  <a:spcPct val="0"/>
                </a:spcBef>
                <a:spcAft>
                  <a:spcPct val="0"/>
                </a:spcAft>
              </a:pPr>
              <a:t>18</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198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Employees are often VERY reluctant to come forward right away, if at all.</a:t>
            </a:r>
          </a:p>
          <a:p>
            <a:pPr eaLnBrk="1" hangingPunct="1">
              <a:spcBef>
                <a:spcPct val="0"/>
              </a:spcBef>
            </a:pPr>
            <a:endParaRPr lang="en-US" altLang="en-US" smtClean="0"/>
          </a:p>
          <a:p>
            <a:pPr eaLnBrk="1" hangingPunct="1">
              <a:spcBef>
                <a:spcPct val="0"/>
              </a:spcBef>
            </a:pPr>
            <a:r>
              <a:rPr lang="en-US" altLang="en-US" smtClean="0"/>
              <a:t>Many mistake an employee’s reluctance to report harassment as that employee’s consent of the harassing behavior. Many also mistakenly believe that most people would stand up to the harasser and tell him or her to stop.</a:t>
            </a:r>
          </a:p>
          <a:p>
            <a:pPr eaLnBrk="1" hangingPunct="1">
              <a:spcBef>
                <a:spcPct val="0"/>
              </a:spcBef>
            </a:pPr>
            <a:endParaRPr lang="en-US" altLang="en-US" smtClean="0"/>
          </a:p>
          <a:p>
            <a:pPr eaLnBrk="1" hangingPunct="1">
              <a:spcBef>
                <a:spcPct val="0"/>
              </a:spcBef>
            </a:pPr>
            <a:r>
              <a:rPr lang="en-US" altLang="en-US" smtClean="0"/>
              <a:t>While some do, studies show that most people don’t immediately tell their harassers to stop.</a:t>
            </a:r>
          </a:p>
          <a:p>
            <a:pPr eaLnBrk="1" hangingPunct="1">
              <a:spcBef>
                <a:spcPct val="0"/>
              </a:spcBef>
            </a:pPr>
            <a:endParaRPr lang="en-US" altLang="en-US" smtClean="0"/>
          </a:p>
          <a:p>
            <a:pPr eaLnBrk="1" hangingPunct="1">
              <a:spcBef>
                <a:spcPct val="0"/>
              </a:spcBef>
            </a:pPr>
            <a:r>
              <a:rPr lang="en-US" altLang="en-US" smtClean="0"/>
              <a:t>This is no way excuses the harasser’s behavior; on the contrary, it makes it all the more important that you take a proactive role in identifying and eliminating unacceptable behavior.</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E925439A-D8E1-4788-9362-851D3032DC41}" type="slidenum">
              <a:rPr lang="en-US" altLang="en-US" smtClean="0"/>
              <a:pPr fontAlgn="base">
                <a:spcBef>
                  <a:spcPct val="0"/>
                </a:spcBef>
                <a:spcAft>
                  <a:spcPct val="0"/>
                </a:spcAft>
              </a:pPr>
              <a:t>19</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403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victim of the harassment or anyone who aided in the investigation could be the target of retaliation.</a:t>
            </a:r>
          </a:p>
          <a:p>
            <a:pPr eaLnBrk="1" hangingPunct="1">
              <a:spcBef>
                <a:spcPct val="0"/>
              </a:spcBef>
            </a:pPr>
            <a:endParaRPr lang="en-US" altLang="en-US" smtClean="0"/>
          </a:p>
          <a:p>
            <a:pPr eaLnBrk="1" hangingPunct="1">
              <a:spcBef>
                <a:spcPct val="0"/>
              </a:spcBef>
            </a:pPr>
            <a:r>
              <a:rPr lang="en-US" altLang="en-US" smtClean="0"/>
              <a:t>Adverse employment actions can include things like demotions or firing, but also failure to be promoted or transfers to other departments, shifts or locations that the employee could claim are less desirable than the previous position.</a:t>
            </a:r>
          </a:p>
          <a:p>
            <a:pPr eaLnBrk="1" hangingPunct="1">
              <a:spcBef>
                <a:spcPct val="0"/>
              </a:spcBef>
            </a:pPr>
            <a:endParaRPr lang="en-US" altLang="en-US" smtClean="0"/>
          </a:p>
          <a:p>
            <a:pPr eaLnBrk="1" hangingPunct="1">
              <a:spcBef>
                <a:spcPct val="0"/>
              </a:spcBef>
            </a:pPr>
            <a:r>
              <a:rPr lang="en-US" altLang="en-US" smtClean="0"/>
              <a:t>Many supervisors make the mistake of transferring an employee away from a harassing manager or co-worker. This doesn’t address the root of the problem (the harassing behavior) and it leaves both the supervisor and the company open to liability in a retaliation lawsuit. </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17D0959B-B307-497F-87A0-4F0145FD11A8}" type="slidenum">
              <a:rPr lang="en-US" altLang="en-US" smtClean="0"/>
              <a:pPr fontAlgn="base">
                <a:spcBef>
                  <a:spcPct val="0"/>
                </a:spcBef>
                <a:spcAft>
                  <a:spcPct val="0"/>
                </a:spcAft>
              </a:pPr>
              <a:t>20</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915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Yes.</a:t>
            </a:r>
          </a:p>
          <a:p>
            <a:pPr eaLnBrk="1" hangingPunct="1">
              <a:spcBef>
                <a:spcPct val="0"/>
              </a:spcBef>
            </a:pPr>
            <a:endParaRPr lang="en-US" altLang="en-US" smtClean="0"/>
          </a:p>
          <a:p>
            <a:pPr eaLnBrk="1" hangingPunct="1">
              <a:spcBef>
                <a:spcPct val="0"/>
              </a:spcBef>
            </a:pPr>
            <a:r>
              <a:rPr lang="en-US" altLang="en-US" smtClean="0"/>
              <a:t>This is classic quid pro quo harassment. Even though Sue isn’t fired, Mike dangles the promise of a workplace benefit—the promotion—in exchange for a date.</a:t>
            </a:r>
          </a:p>
          <a:p>
            <a:pPr eaLnBrk="1" hangingPunct="1">
              <a:spcBef>
                <a:spcPct val="0"/>
              </a:spcBef>
            </a:pPr>
            <a:endParaRPr lang="en-US" altLang="en-US" smtClean="0"/>
          </a:p>
          <a:p>
            <a:pPr eaLnBrk="1" hangingPunct="1">
              <a:spcBef>
                <a:spcPct val="0"/>
              </a:spcBef>
            </a:pPr>
            <a:r>
              <a:rPr lang="en-US" altLang="en-US" smtClean="0"/>
              <a:t>When Sue declines, he denies her that benefit. Additionally, the poor performance review might also be seen as a negative employment action in response to Sue’s refusal.</a:t>
            </a:r>
          </a:p>
          <a:p>
            <a:pPr eaLnBrk="1" hangingPunct="1">
              <a:spcBef>
                <a:spcPct val="0"/>
              </a:spcBef>
            </a:pPr>
            <a:endParaRPr lang="en-US" altLang="en-US" smtClean="0"/>
          </a:p>
          <a:p>
            <a:pPr eaLnBrk="1" hangingPunct="1">
              <a:spcBef>
                <a:spcPct val="0"/>
              </a:spcBef>
            </a:pPr>
            <a:r>
              <a:rPr lang="en-US" altLang="en-US" smtClean="0"/>
              <a:t>There is also some possible hostile work environment harassment initially. It’s fine to compliment a co-worker, but it’s not okay to do so in an unwelcome, sexual manner. </a:t>
            </a:r>
          </a:p>
          <a:p>
            <a:pPr eaLnBrk="1" hangingPunct="1">
              <a:spcBef>
                <a:spcPct val="0"/>
              </a:spcBef>
            </a:pPr>
            <a:endParaRPr lang="en-US" altLang="en-US" smtClean="0"/>
          </a:p>
          <a:p>
            <a:pPr eaLnBrk="1" hangingPunct="1">
              <a:spcBef>
                <a:spcPct val="0"/>
              </a:spcBef>
            </a:pPr>
            <a:r>
              <a:rPr lang="en-US" altLang="en-US" smtClean="0"/>
              <a:t>e.g. It’s the difference between saying, “That’s a really nice shirt” and “I like the way that shirt shows off your body.”</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7B039D5C-A969-4F9C-BFB0-A7EC072462BB}" type="slidenum">
              <a:rPr lang="en-US" altLang="en-US" smtClean="0"/>
              <a:pPr fontAlgn="base">
                <a:spcBef>
                  <a:spcPct val="0"/>
                </a:spcBef>
                <a:spcAft>
                  <a:spcPct val="0"/>
                </a:spcAft>
              </a:pPr>
              <a:t>24</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5222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Yes. </a:t>
            </a:r>
          </a:p>
          <a:p>
            <a:pPr eaLnBrk="1" hangingPunct="1">
              <a:spcBef>
                <a:spcPct val="0"/>
              </a:spcBef>
            </a:pPr>
            <a:endParaRPr lang="en-US" altLang="en-US" smtClean="0"/>
          </a:p>
          <a:p>
            <a:pPr eaLnBrk="1" hangingPunct="1">
              <a:spcBef>
                <a:spcPct val="0"/>
              </a:spcBef>
            </a:pPr>
            <a:r>
              <a:rPr lang="en-US" altLang="en-US" smtClean="0"/>
              <a:t>Even though Matt may not direct his jokes at Heather or intend to be offensive, he IS offending her. If the pattern of behavior continues, it would constitute a hostile work environment. </a:t>
            </a:r>
          </a:p>
          <a:p>
            <a:pPr eaLnBrk="1" hangingPunct="1">
              <a:spcBef>
                <a:spcPct val="0"/>
              </a:spcBef>
            </a:pPr>
            <a:endParaRPr lang="en-US" altLang="en-US" smtClean="0"/>
          </a:p>
          <a:p>
            <a:pPr eaLnBrk="1" hangingPunct="1">
              <a:spcBef>
                <a:spcPct val="0"/>
              </a:spcBef>
            </a:pPr>
            <a:r>
              <a:rPr lang="en-US" altLang="en-US" smtClean="0"/>
              <a:t>Worse, Joe had a responsibility to talk to Matt, tell him to stop the behavior and discipline him if necessary. By telling Heather to simply “lighten up,” he’s exposed both himself and the company to legal liability for allowing Matt’s harassing behavior to continue.</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1E3F05A3-89B6-4BE5-B25F-077949249A18}" type="slidenum">
              <a:rPr lang="en-US" altLang="en-US" smtClean="0"/>
              <a:pPr fontAlgn="base">
                <a:spcBef>
                  <a:spcPct val="0"/>
                </a:spcBef>
                <a:spcAft>
                  <a:spcPct val="0"/>
                </a:spcAft>
              </a:pPr>
              <a:t>26</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5427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It’s unclear, given the uncertain nature of Jack and Pam’s relationship. However, if there IS a sexual relationship between them—even a completely consensual one—it might still be sexual harassment.</a:t>
            </a:r>
          </a:p>
          <a:p>
            <a:pPr eaLnBrk="1" hangingPunct="1">
              <a:spcBef>
                <a:spcPct val="0"/>
              </a:spcBef>
            </a:pPr>
            <a:endParaRPr lang="en-US" altLang="en-US" smtClean="0"/>
          </a:p>
          <a:p>
            <a:pPr eaLnBrk="1" hangingPunct="1">
              <a:spcBef>
                <a:spcPct val="0"/>
              </a:spcBef>
            </a:pPr>
            <a:r>
              <a:rPr lang="en-US" altLang="en-US" smtClean="0"/>
              <a:t>In that case, Kevin would have the claim for third-party quid pro quo harassment.</a:t>
            </a:r>
          </a:p>
          <a:p>
            <a:pPr eaLnBrk="1" hangingPunct="1">
              <a:spcBef>
                <a:spcPct val="0"/>
              </a:spcBef>
            </a:pPr>
            <a:endParaRPr lang="en-US" altLang="en-US" smtClean="0"/>
          </a:p>
          <a:p>
            <a:pPr eaLnBrk="1" hangingPunct="1">
              <a:spcBef>
                <a:spcPct val="0"/>
              </a:spcBef>
            </a:pPr>
            <a:r>
              <a:rPr lang="en-US" altLang="en-US" smtClean="0"/>
              <a:t>If Jack received an employment benefit by virtue of sleeping with Pam, Kevin was denied that benefit. Even if she never offered it to Kevin or made any overt sexual advance toward or rejection of him, it’s still third-party quid pro quo if Kevin loses out on an employment benefit because he isn’t sleeping with his supervisor.</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04878C12-54A7-495A-BFF1-1468A87E96E3}" type="slidenum">
              <a:rPr lang="en-US" altLang="en-US" smtClean="0"/>
              <a:pPr fontAlgn="base">
                <a:spcBef>
                  <a:spcPct val="0"/>
                </a:spcBef>
                <a:spcAft>
                  <a:spcPct val="0"/>
                </a:spcAft>
              </a:pPr>
              <a:t>27</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5734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Case law has indicated that a pin-up, swimsuit or pornographic calendar can be sufficient enough to cause a hostile work environment.</a:t>
            </a:r>
          </a:p>
          <a:p>
            <a:pPr eaLnBrk="1" hangingPunct="1">
              <a:spcBef>
                <a:spcPct val="0"/>
              </a:spcBef>
            </a:pPr>
            <a:endParaRPr lang="en-US" altLang="en-US" smtClean="0"/>
          </a:p>
          <a:p>
            <a:pPr eaLnBrk="1" hangingPunct="1">
              <a:spcBef>
                <a:spcPct val="0"/>
              </a:spcBef>
            </a:pPr>
            <a:r>
              <a:rPr lang="en-US" altLang="en-US" smtClean="0"/>
              <a:t>Even if it hasn’t risen to the level that could leave the company liable yet, Bill made the right decision by confronting Jim and telling him to take the calendar down. Once a manager or supervisor receives a complaint, it is his or her obligation to investigate the claim, make sure the harassing behavior stops and offer disciplinary action when appropriate. </a:t>
            </a:r>
          </a:p>
          <a:p>
            <a:pPr eaLnBrk="1" hangingPunct="1">
              <a:spcBef>
                <a:spcPct val="0"/>
              </a:spcBef>
            </a:pPr>
            <a:endParaRPr lang="en-US" altLang="en-US" smtClean="0"/>
          </a:p>
          <a:p>
            <a:pPr eaLnBrk="1" hangingPunct="1">
              <a:spcBef>
                <a:spcPct val="0"/>
              </a:spcBef>
            </a:pPr>
            <a:r>
              <a:rPr lang="en-US" altLang="en-US" smtClean="0"/>
              <a:t>Employees may claim that in this kind of scenario, you’re attempting to stifle their free speech rights or that it’s a private workspace.  However, supervisors and companies are responsible if their employees engage in harassing behavior. Displaying a pin-up calendar isn’t an issue of free speech; it’s a harassing behavior that violates Title VII of the U.S. Civil Rights Act.</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6C310E91-65CA-40C9-8C66-AE63D4B21B6D}" type="slidenum">
              <a:rPr lang="en-US" altLang="en-US" smtClean="0"/>
              <a:pPr fontAlgn="base">
                <a:spcBef>
                  <a:spcPct val="0"/>
                </a:spcBef>
                <a:spcAft>
                  <a:spcPct val="0"/>
                </a:spcAft>
              </a:pPr>
              <a:t>29</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1433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definition comes from the US Equal Employment Opportunity Commission (EEOC)</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EA1727D2-F087-45D4-870B-4E89758EF05C}" type="slidenum">
              <a:rPr lang="en-US" altLang="en-US" smtClean="0"/>
              <a:pPr fontAlgn="base">
                <a:spcBef>
                  <a:spcPct val="0"/>
                </a:spcBef>
                <a:spcAft>
                  <a:spcPct val="0"/>
                </a:spcAft>
              </a:pPr>
              <a:t>4</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5939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Yes, definitely.</a:t>
            </a:r>
          </a:p>
          <a:p>
            <a:pPr eaLnBrk="1" hangingPunct="1">
              <a:spcBef>
                <a:spcPct val="0"/>
              </a:spcBef>
            </a:pPr>
            <a:endParaRPr lang="en-US" altLang="en-US" smtClean="0"/>
          </a:p>
          <a:p>
            <a:pPr eaLnBrk="1" hangingPunct="1">
              <a:spcBef>
                <a:spcPct val="0"/>
              </a:spcBef>
            </a:pPr>
            <a:r>
              <a:rPr lang="en-US" altLang="en-US" smtClean="0"/>
              <a:t>Non-verbal behavior such as whistles, grunts, gestures or staring can all contribute to a hostile work environment.</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307F4F15-3D03-42A8-A80E-571C715217D9}" type="slidenum">
              <a:rPr lang="en-US" altLang="en-US" smtClean="0"/>
              <a:pPr fontAlgn="base">
                <a:spcBef>
                  <a:spcPct val="0"/>
                </a:spcBef>
                <a:spcAft>
                  <a:spcPct val="0"/>
                </a:spcAft>
              </a:pPr>
              <a:t>30</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6246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IS sexual harassment, though it’s slightly unusual for two reasons.</a:t>
            </a:r>
          </a:p>
          <a:p>
            <a:pPr eaLnBrk="1" hangingPunct="1">
              <a:spcBef>
                <a:spcPct val="0"/>
              </a:spcBef>
            </a:pPr>
            <a:endParaRPr lang="en-US" altLang="en-US" smtClean="0"/>
          </a:p>
          <a:p>
            <a:pPr eaLnBrk="1" hangingPunct="1">
              <a:spcBef>
                <a:spcPct val="0"/>
              </a:spcBef>
            </a:pPr>
            <a:r>
              <a:rPr lang="en-US" altLang="en-US" smtClean="0"/>
              <a:t>First, it’s same-sex harassment. It’s not the most common type, but </a:t>
            </a:r>
            <a:r>
              <a:rPr lang="en-US" altLang="en-US" b="1" smtClean="0"/>
              <a:t>anyone</a:t>
            </a:r>
            <a:r>
              <a:rPr lang="en-US" altLang="en-US" smtClean="0"/>
              <a:t> can be a harasser and </a:t>
            </a:r>
            <a:r>
              <a:rPr lang="en-US" altLang="en-US" b="1" smtClean="0"/>
              <a:t>anyone</a:t>
            </a:r>
            <a:r>
              <a:rPr lang="en-US" altLang="en-US" smtClean="0"/>
              <a:t> can be a victim. In this case, both the harasser and the victim are men.</a:t>
            </a:r>
          </a:p>
          <a:p>
            <a:pPr eaLnBrk="1" hangingPunct="1">
              <a:spcBef>
                <a:spcPct val="0"/>
              </a:spcBef>
            </a:pPr>
            <a:endParaRPr lang="en-US" altLang="en-US" smtClean="0"/>
          </a:p>
          <a:p>
            <a:pPr eaLnBrk="1" hangingPunct="1">
              <a:spcBef>
                <a:spcPct val="0"/>
              </a:spcBef>
            </a:pPr>
            <a:r>
              <a:rPr lang="en-US" altLang="en-US" smtClean="0"/>
              <a:t>Second, it’s unusual in that in this same-sex harassment, it’s about sex stereotypes rather than sexually explicit language. </a:t>
            </a:r>
          </a:p>
          <a:p>
            <a:pPr eaLnBrk="1" hangingPunct="1">
              <a:spcBef>
                <a:spcPct val="0"/>
              </a:spcBef>
            </a:pPr>
            <a:endParaRPr lang="en-US" altLang="en-US" smtClean="0"/>
          </a:p>
          <a:p>
            <a:pPr eaLnBrk="1" hangingPunct="1">
              <a:spcBef>
                <a:spcPct val="0"/>
              </a:spcBef>
            </a:pPr>
            <a:r>
              <a:rPr lang="en-US" altLang="en-US" smtClean="0"/>
              <a:t>A work environment where an employee experiences pervasive exposure to negative stereotypes based on sex constitutes a hostile work environment, and a supervisor should take steps to end the harassment and discipline the perpetrators. </a:t>
            </a:r>
          </a:p>
          <a:p>
            <a:pPr eaLnBrk="1" hangingPunct="1">
              <a:spcBef>
                <a:spcPct val="0"/>
              </a:spcBef>
            </a:pPr>
            <a:endParaRPr lang="en-US" altLang="en-US" smtClean="0"/>
          </a:p>
          <a:p>
            <a:pPr eaLnBrk="1" hangingPunct="1">
              <a:spcBef>
                <a:spcPct val="0"/>
              </a:spcBef>
            </a:pPr>
            <a:r>
              <a:rPr lang="en-US" altLang="en-US" smtClean="0"/>
              <a:t>Also, even though Tom said that the comments were stupid, he participated in the very behavior he condemned when he told Dan to “man up.”</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6C9053B7-79D6-4D54-880F-C2853EA91FB3}" type="slidenum">
              <a:rPr lang="en-US" altLang="en-US" smtClean="0"/>
              <a:pPr fontAlgn="base">
                <a:spcBef>
                  <a:spcPct val="0"/>
                </a:spcBef>
                <a:spcAft>
                  <a:spcPct val="0"/>
                </a:spcAft>
              </a:pPr>
              <a:t>32</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6553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It’s important to make a distinction. Workplace romances can be tricky, and companies have their own guidelines for appropriate behavior when it comes to employees socializing.</a:t>
            </a:r>
          </a:p>
          <a:p>
            <a:pPr eaLnBrk="1" hangingPunct="1">
              <a:spcBef>
                <a:spcPct val="0"/>
              </a:spcBef>
            </a:pPr>
            <a:endParaRPr lang="en-US" altLang="en-US" smtClean="0"/>
          </a:p>
          <a:p>
            <a:pPr eaLnBrk="1" hangingPunct="1">
              <a:spcBef>
                <a:spcPct val="0"/>
              </a:spcBef>
            </a:pPr>
            <a:r>
              <a:rPr lang="en-US" altLang="en-US" smtClean="0"/>
              <a:t>That said, simply asking a co-worker out on a date is not sexual harassment. If you are going to do so, you must remember to be polite and respectful of the answer you receive.</a:t>
            </a:r>
          </a:p>
          <a:p>
            <a:pPr eaLnBrk="1" hangingPunct="1">
              <a:spcBef>
                <a:spcPct val="0"/>
              </a:spcBef>
            </a:pPr>
            <a:endParaRPr lang="en-US" altLang="en-US" smtClean="0"/>
          </a:p>
          <a:p>
            <a:pPr eaLnBrk="1" hangingPunct="1">
              <a:spcBef>
                <a:spcPct val="0"/>
              </a:spcBef>
            </a:pPr>
            <a:r>
              <a:rPr lang="en-US" altLang="en-US" smtClean="0"/>
              <a:t>In the example above, however, Marcus is creating a hostile work environment. Even though he may not be using vulgar language, Cheryl has stated that his advances are unwelcome. He should have stopped, and his continued requests for dinner may constitute the basis for unwelcome, pervasive, sexual behavior in the workplace—the very definition of hostile work environment sexual harassment.</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10F1D1C5-DB13-44E0-9488-56A9033D1693}" type="slidenum">
              <a:rPr lang="en-US" altLang="en-US" smtClean="0"/>
              <a:pPr fontAlgn="base">
                <a:spcBef>
                  <a:spcPct val="0"/>
                </a:spcBef>
                <a:spcAft>
                  <a:spcPct val="0"/>
                </a:spcAft>
              </a:pPr>
              <a:t>34</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6861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Yes.</a:t>
            </a:r>
          </a:p>
          <a:p>
            <a:pPr eaLnBrk="1" hangingPunct="1">
              <a:spcBef>
                <a:spcPct val="0"/>
              </a:spcBef>
            </a:pPr>
            <a:endParaRPr lang="en-US" altLang="en-US" smtClean="0"/>
          </a:p>
          <a:p>
            <a:pPr eaLnBrk="1" hangingPunct="1">
              <a:spcBef>
                <a:spcPct val="0"/>
              </a:spcBef>
            </a:pPr>
            <a:r>
              <a:rPr lang="en-US" altLang="en-US" smtClean="0"/>
              <a:t>Even though Greg is a customer and not an employee, it is still sexual harassment. Third parties—customers, vendors, contractors—can contribute to a hostile work environment. Even though they are not employed by the company, it is still the supervisor’s responsibility to maintain a workplace free of sexual harassment. </a:t>
            </a:r>
          </a:p>
          <a:p>
            <a:pPr eaLnBrk="1" hangingPunct="1">
              <a:spcBef>
                <a:spcPct val="0"/>
              </a:spcBef>
            </a:pPr>
            <a:endParaRPr lang="en-US" altLang="en-US" smtClean="0"/>
          </a:p>
          <a:p>
            <a:pPr eaLnBrk="1" hangingPunct="1">
              <a:spcBef>
                <a:spcPct val="0"/>
              </a:spcBef>
            </a:pPr>
            <a:r>
              <a:rPr lang="en-US" altLang="en-US" smtClean="0"/>
              <a:t>Instead of simply telling Olivia to deal with it, Laura should have taken appropriate action, informed Greg that his actions toward the staff were unacceptable and would not be tolerated.</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4659BF5A-BFC5-4257-B606-CD6C349AFD63}" type="slidenum">
              <a:rPr lang="en-US" altLang="en-US" smtClean="0"/>
              <a:pPr fontAlgn="base">
                <a:spcBef>
                  <a:spcPct val="0"/>
                </a:spcBef>
                <a:spcAft>
                  <a:spcPct val="0"/>
                </a:spcAft>
              </a:pPr>
              <a:t>36</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7168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1D7A3573-F6A5-47CB-93FD-D8A730916A10}" type="slidenum">
              <a:rPr lang="en-US" altLang="en-US" smtClean="0"/>
              <a:pPr fontAlgn="base">
                <a:spcBef>
                  <a:spcPct val="0"/>
                </a:spcBef>
                <a:spcAft>
                  <a:spcPct val="0"/>
                </a:spcAft>
              </a:pPr>
              <a:t>38</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7373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6C94C642-ACBB-44C5-BAC7-A68EE2E02A58}" type="slidenum">
              <a:rPr lang="en-US" altLang="en-US" smtClean="0"/>
              <a:pPr fontAlgn="base">
                <a:spcBef>
                  <a:spcPct val="0"/>
                </a:spcBef>
                <a:spcAft>
                  <a:spcPct val="0"/>
                </a:spcAft>
              </a:pPr>
              <a:t>39</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1638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differences mean that supervisors need to be aware of many kinds of potential harassment.</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99AA62EE-2D44-44DD-8D50-939FBA3F17D9}" type="slidenum">
              <a:rPr lang="en-US" altLang="en-US" smtClean="0"/>
              <a:pPr fontAlgn="base">
                <a:spcBef>
                  <a:spcPct val="0"/>
                </a:spcBef>
                <a:spcAft>
                  <a:spcPct val="0"/>
                </a:spcAft>
              </a:pPr>
              <a:t>5</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1843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125404A1-2F51-43B7-A178-7C4BB52C2EB1}" type="slidenum">
              <a:rPr lang="en-US" altLang="en-US" smtClean="0"/>
              <a:pPr fontAlgn="base">
                <a:spcBef>
                  <a:spcPct val="0"/>
                </a:spcBef>
                <a:spcAft>
                  <a:spcPct val="0"/>
                </a:spcAft>
              </a:pPr>
              <a:t>6</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048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ANY unwelcome behavior of a sexual nature can constitute harassment.</a:t>
            </a:r>
          </a:p>
          <a:p>
            <a:pPr eaLnBrk="1" hangingPunct="1">
              <a:spcBef>
                <a:spcPct val="0"/>
              </a:spcBef>
            </a:pPr>
            <a:endParaRPr lang="en-US" altLang="en-US" smtClean="0"/>
          </a:p>
          <a:p>
            <a:pPr eaLnBrk="1" hangingPunct="1">
              <a:spcBef>
                <a:spcPct val="0"/>
              </a:spcBef>
            </a:pPr>
            <a:r>
              <a:rPr lang="en-US" altLang="en-US" smtClean="0"/>
              <a:t>Sexual behavior is inappropriate for the workplace, and it is unprofessional and illegal.</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C3AAAAF7-C9F6-4E2A-911F-C54752D47B4B}" type="slidenum">
              <a:rPr lang="en-US" altLang="en-US" smtClean="0"/>
              <a:pPr fontAlgn="base">
                <a:spcBef>
                  <a:spcPct val="0"/>
                </a:spcBef>
                <a:spcAft>
                  <a:spcPct val="0"/>
                </a:spcAft>
              </a:pPr>
              <a:t>7</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253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is what most people think of when they think of sexual harassment:</a:t>
            </a:r>
          </a:p>
          <a:p>
            <a:pPr eaLnBrk="1" hangingPunct="1">
              <a:spcBef>
                <a:spcPct val="0"/>
              </a:spcBef>
            </a:pPr>
            <a:endParaRPr lang="en-US" altLang="en-US" smtClean="0"/>
          </a:p>
          <a:p>
            <a:pPr eaLnBrk="1" hangingPunct="1">
              <a:spcBef>
                <a:spcPct val="0"/>
              </a:spcBef>
            </a:pPr>
            <a:r>
              <a:rPr lang="en-US" altLang="en-US" smtClean="0"/>
              <a:t>“Go on a date/have sex with me or you’re fired” or “If you go on a date/have sex with me, I’ll promote you/give you a raise.”</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94299ED8-38EF-4496-8AFA-49B664B3AF2F}" type="slidenum">
              <a:rPr lang="en-US" altLang="en-US" smtClean="0"/>
              <a:pPr fontAlgn="base">
                <a:spcBef>
                  <a:spcPct val="0"/>
                </a:spcBef>
                <a:spcAft>
                  <a:spcPct val="0"/>
                </a:spcAft>
              </a:pPr>
              <a:t>8</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457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reasonable person standard and the impact vs. intent elements are explained in the next section.)</a:t>
            </a:r>
          </a:p>
          <a:p>
            <a:pPr eaLnBrk="1" hangingPunct="1">
              <a:spcBef>
                <a:spcPct val="0"/>
              </a:spcBef>
            </a:pPr>
            <a:endParaRPr lang="en-US" altLang="en-US" smtClean="0"/>
          </a:p>
          <a:p>
            <a:pPr eaLnBrk="1" hangingPunct="1">
              <a:spcBef>
                <a:spcPct val="0"/>
              </a:spcBef>
            </a:pPr>
            <a:r>
              <a:rPr lang="en-US" altLang="en-US" smtClean="0"/>
              <a:t>A hostile work environment is just that: an environment. Even if all parties directly involved in the story-swapping or joke-telling seem to enjoy the lewd, explicit behavior, it’s quite likely that someone else in the workplace find the material quite offensive. </a:t>
            </a:r>
          </a:p>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D6834E73-BDAC-4DCD-A690-0F2E5303E58D}" type="slidenum">
              <a:rPr lang="en-US" altLang="en-US" smtClean="0"/>
              <a:pPr fontAlgn="base">
                <a:spcBef>
                  <a:spcPct val="0"/>
                </a:spcBef>
                <a:spcAft>
                  <a:spcPct val="0"/>
                </a:spcAft>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662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First example: starting an email exchange of jokes with a co-worker that, at some point, takes a turn toward the lewd and sexually vulgar</a:t>
            </a:r>
          </a:p>
          <a:p>
            <a:pPr>
              <a:spcBef>
                <a:spcPct val="0"/>
              </a:spcBef>
            </a:pPr>
            <a:endParaRPr lang="en-US" altLang="en-US" smtClean="0"/>
          </a:p>
          <a:p>
            <a:pPr>
              <a:spcBef>
                <a:spcPct val="0"/>
              </a:spcBef>
            </a:pPr>
            <a:r>
              <a:rPr lang="en-US" altLang="en-US" smtClean="0"/>
              <a:t>Second example: a co-worker groping you at a company outing like a picnic or sporting event, or while you’re on an out-of-town conference trip with a colleague</a:t>
            </a:r>
          </a:p>
          <a:p>
            <a:pPr>
              <a:spcBef>
                <a:spcPct val="0"/>
              </a:spcBef>
            </a:pPr>
            <a:endParaRPr lang="en-US" altLang="en-US" smtClean="0"/>
          </a:p>
          <a:p>
            <a:pPr>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fontAlgn="base">
              <a:spcBef>
                <a:spcPct val="0"/>
              </a:spcBef>
              <a:spcAft>
                <a:spcPct val="0"/>
              </a:spcAft>
            </a:pPr>
            <a:fld id="{CF71A3B5-B19C-46E5-ADEE-4CC6FE7F34DA}" type="slidenum">
              <a:rPr lang="en-US" altLang="en-US" smtClean="0">
                <a:solidFill>
                  <a:srgbClr val="000000"/>
                </a:solidFill>
                <a:cs typeface="Arial" panose="020b0604020202020204" pitchFamily="34" charset="0"/>
              </a:rPr>
              <a:pPr defTabSz="914400" fontAlgn="base">
                <a:spcBef>
                  <a:spcPct val="0"/>
                </a:spcBef>
                <a:spcAft>
                  <a:spcPct val="0"/>
                </a:spcAft>
              </a:pPr>
              <a:t>10</a:t>
            </a:fld>
            <a:endParaRPr lang="en-US" altLang="en-US" smtClean="0">
              <a:solidFill>
                <a:srgbClr val="000000"/>
              </a:solidFill>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174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B3F1BE66-159C-43FE-96A1-C81C45349CB1}" type="slidenum">
              <a:rPr lang="en-US" altLang="en-US" smtClean="0"/>
              <a:pPr fontAlgn="base">
                <a:spcBef>
                  <a:spcPct val="0"/>
                </a:spcBef>
                <a:spcAft>
                  <a:spcPct val="0"/>
                </a:spcAft>
              </a:pPr>
              <a:t>14</a:t>
            </a:fld>
            <a:endParaRPr lang="en-US" alt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spTree>
      <p:nvGrpSpPr>
        <p:cNvPr id="1" name=""/>
        <p:cNvGrpSpPr/>
        <p:nvPr/>
      </p:nvGrpSpPr>
      <p:grpSpPr>
        <a:xfrm>
          <a:off x="0" y="0"/>
          <a:ext cx="0" cy="0"/>
        </a:xfrm>
      </p:grpSpPr>
      <p:sp>
        <p:nvSpPr>
          <p:cNvPr id="4" name="Rectangle 3"/>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5" name="Rectangle 4"/>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cxnSp>
        <p:nvCxnSpPr>
          <p:cNvPr id="6" name="Straight Connector 5"/>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a:p>
        </p:txBody>
      </p:sp>
      <p:sp>
        <p:nvSpPr>
          <p:cNvPr id="7" name="Date Placeholder 3"/>
          <p:cNvSpPr>
            <a:spLocks noGrp="1"/>
          </p:cNvSpPr>
          <p:nvPr>
            <p:ph type="dt" sz="half" idx="10"/>
          </p:nvPr>
        </p:nvSpPr>
        <p:spPr/>
        <p:txBody>
          <a:bodyPr/>
          <a:lstStyle>
            <a:lvl1pPr>
              <a:defRPr/>
            </a:lvl1pPr>
          </a:lstStyle>
          <a:p>
            <a:pPr>
              <a:defRPr/>
            </a:pPr>
            <a:fld id="{CB79C6AF-7A21-46E9-B685-18C57E7C78AA}" type="datetimeFigureOut">
              <a:rPr lang="en-US"/>
              <a:pPr>
                <a:defRPr/>
              </a:pPr>
              <a:t>3/5/2019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0F31309-E45C-4332-B508-97464C9A8E02}" type="slidenum">
              <a:rPr lang="en-US"/>
              <a:pPr>
                <a:defRPr/>
              </a:pPr>
              <a:t>‹#›</a:t>
            </a:fld>
            <a:endParaRPr lang="en-US"/>
          </a:p>
        </p:txBody>
      </p:sp>
    </p:spTree>
    <p:extLst>
      <p:ext uri="{BB962C8B-B14F-4D97-AF65-F5344CB8AC3E}">
        <p14:creationId xmlns:p14="http://schemas.microsoft.com/office/powerpoint/2010/main" val="1559749372"/>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C71368-867A-46F6-8D5C-B2E4F5B07FE7}" type="datetimeFigureOut">
              <a:rPr lang="en-US"/>
              <a:pPr>
                <a:defRPr/>
              </a:pPr>
              <a:t>3/5/2019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C96165-6AA5-4F45-8194-C97C357D2E92}" type="slidenum">
              <a:rPr lang="en-US"/>
              <a:pPr>
                <a:defRPr/>
              </a:pPr>
              <a:t>‹#›</a:t>
            </a:fld>
            <a:endParaRPr lang="en-US"/>
          </a:p>
        </p:txBody>
      </p:sp>
    </p:spTree>
    <p:extLst>
      <p:ext uri="{BB962C8B-B14F-4D97-AF65-F5344CB8AC3E}">
        <p14:creationId xmlns:p14="http://schemas.microsoft.com/office/powerpoint/2010/main" val="155828691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vertTitleAndTx" preserve="1">
  <p:cSld name="Vertical Title and Text">
    <p:spTree>
      <p:nvGrpSpPr>
        <p:cNvPr id="1" name=""/>
        <p:cNvGrpSpPr/>
        <p:nvPr/>
      </p:nvGrpSpPr>
      <p:grpSpPr>
        <a:xfrm>
          <a:off x="0" y="0"/>
          <a:ext cx="0" cy="0"/>
        </a:xfrm>
      </p:grpSpPr>
      <p:sp>
        <p:nvSpPr>
          <p:cNvPr id="4" name="Rectangle 3"/>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5" name="Rectangle 4"/>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85D99101-7A30-4D4E-8A68-6257A40643E5}" type="datetimeFigureOut">
              <a:rPr lang="en-US"/>
              <a:pPr>
                <a:defRPr/>
              </a:pPr>
              <a:t>3/5/2019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1245745-2E8F-4D51-891F-E859CF5127B2}" type="slidenum">
              <a:rPr lang="en-US"/>
              <a:pPr>
                <a:defRPr/>
              </a:pPr>
              <a:t>‹#›</a:t>
            </a:fld>
            <a:endParaRPr lang="en-US"/>
          </a:p>
        </p:txBody>
      </p:sp>
    </p:spTree>
    <p:extLst>
      <p:ext uri="{BB962C8B-B14F-4D97-AF65-F5344CB8AC3E}">
        <p14:creationId xmlns:p14="http://schemas.microsoft.com/office/powerpoint/2010/main" val="327003421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59C8EB-1F00-4462-BAD1-DA6874DEAD58}" type="datetimeFigureOut">
              <a:rPr lang="en-US"/>
              <a:pPr>
                <a:defRPr/>
              </a:pPr>
              <a:t>3/5/2019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11A50D-929C-4E9B-A1FF-8198122BB5FC}" type="slidenum">
              <a:rPr lang="en-US"/>
              <a:pPr>
                <a:defRPr/>
              </a:pPr>
              <a:t>‹#›</a:t>
            </a:fld>
            <a:endParaRPr lang="en-US"/>
          </a:p>
        </p:txBody>
      </p:sp>
    </p:spTree>
    <p:extLst>
      <p:ext uri="{BB962C8B-B14F-4D97-AF65-F5344CB8AC3E}">
        <p14:creationId xmlns:p14="http://schemas.microsoft.com/office/powerpoint/2010/main" val="405247096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secHead" preserve="1">
  <p:cSld name="Section Header">
    <p:spTree>
      <p:nvGrpSpPr>
        <p:cNvPr id="1" name=""/>
        <p:cNvGrpSpPr/>
        <p:nvPr/>
      </p:nvGrpSpPr>
      <p:grpSpPr>
        <a:xfrm>
          <a:off x="0" y="0"/>
          <a:ext cx="0" cy="0"/>
        </a:xfrm>
      </p:grpSpPr>
      <p:sp>
        <p:nvSpPr>
          <p:cNvPr id="4" name="Rectangle 3"/>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5" name="Rectangle 4"/>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cxnSp>
        <p:nvCxnSpPr>
          <p:cNvPr id="6" name="Straight Connector 5"/>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133520D6-1A36-48EA-BF72-04CC9282C052}" type="datetimeFigureOut">
              <a:rPr lang="en-US"/>
              <a:pPr>
                <a:defRPr/>
              </a:pPr>
              <a:t>3/5/2019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595CF8F-9635-4187-A8F3-403DB31A7E99}" type="slidenum">
              <a:rPr lang="en-US"/>
              <a:pPr>
                <a:defRPr/>
              </a:pPr>
              <a:t>‹#›</a:t>
            </a:fld>
            <a:endParaRPr lang="en-US"/>
          </a:p>
        </p:txBody>
      </p:sp>
    </p:spTree>
    <p:extLst>
      <p:ext uri="{BB962C8B-B14F-4D97-AF65-F5344CB8AC3E}">
        <p14:creationId xmlns:p14="http://schemas.microsoft.com/office/powerpoint/2010/main" val="177025615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761B62B-81DD-4CFF-B653-E002196B6EFE}" type="datetimeFigureOut">
              <a:rPr lang="en-US"/>
              <a:pPr>
                <a:defRPr/>
              </a:pPr>
              <a:t>3/5/2019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2B29AA-B433-4223-B1C3-23F223930F1B}" type="slidenum">
              <a:rPr lang="en-US"/>
              <a:pPr>
                <a:defRPr/>
              </a:pPr>
              <a:t>‹#›</a:t>
            </a:fld>
            <a:endParaRPr lang="en-US"/>
          </a:p>
        </p:txBody>
      </p:sp>
    </p:spTree>
    <p:extLst>
      <p:ext uri="{BB962C8B-B14F-4D97-AF65-F5344CB8AC3E}">
        <p14:creationId xmlns:p14="http://schemas.microsoft.com/office/powerpoint/2010/main" val="240767986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66F3E6-1C4D-42C2-A602-A1D4AA56B81F}" type="datetimeFigureOut">
              <a:rPr lang="en-US"/>
              <a:pPr>
                <a:defRPr/>
              </a:pPr>
              <a:t>3/5/2019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75D9979-1561-49EA-9208-A3C87BECB1FE}" type="slidenum">
              <a:rPr lang="en-US"/>
              <a:pPr>
                <a:defRPr/>
              </a:pPr>
              <a:t>‹#›</a:t>
            </a:fld>
            <a:endParaRPr lang="en-US"/>
          </a:p>
        </p:txBody>
      </p:sp>
    </p:spTree>
    <p:extLst>
      <p:ext uri="{BB962C8B-B14F-4D97-AF65-F5344CB8AC3E}">
        <p14:creationId xmlns:p14="http://schemas.microsoft.com/office/powerpoint/2010/main" val="317062548"/>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E02158-007D-4024-9889-3FC77E2C82DC}" type="datetimeFigureOut">
              <a:rPr lang="en-US"/>
              <a:pPr>
                <a:defRPr/>
              </a:pPr>
              <a:t>3/5/2019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EF72667-F747-4618-ABE1-126EE1CF0D1A}" type="slidenum">
              <a:rPr lang="en-US"/>
              <a:pPr>
                <a:defRPr/>
              </a:pPr>
              <a:t>‹#›</a:t>
            </a:fld>
            <a:endParaRPr lang="en-US"/>
          </a:p>
        </p:txBody>
      </p:sp>
    </p:spTree>
    <p:extLst>
      <p:ext uri="{BB962C8B-B14F-4D97-AF65-F5344CB8AC3E}">
        <p14:creationId xmlns:p14="http://schemas.microsoft.com/office/powerpoint/2010/main" val="77043138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blank" preserve="1">
  <p:cSld name="Blank">
    <p:spTree>
      <p:nvGrpSpPr>
        <p:cNvPr id="1" name=""/>
        <p:cNvGrpSpPr/>
        <p:nvPr/>
      </p:nvGrpSpPr>
      <p:grpSpPr>
        <a:xfrm>
          <a:off x="0" y="0"/>
          <a:ext cx="0" cy="0"/>
        </a:xfrm>
      </p:grpSpPr>
      <p:sp>
        <p:nvSpPr>
          <p:cNvPr id="2" name="Rectangle 1"/>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3" name="Rectangle 2"/>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4" name="Date Placeholder 6"/>
          <p:cNvSpPr>
            <a:spLocks noGrp="1"/>
          </p:cNvSpPr>
          <p:nvPr>
            <p:ph type="dt" sz="half" idx="10"/>
          </p:nvPr>
        </p:nvSpPr>
        <p:spPr/>
        <p:txBody>
          <a:bodyPr/>
          <a:lstStyle>
            <a:lvl1pPr>
              <a:defRPr/>
            </a:lvl1pPr>
          </a:lstStyle>
          <a:p>
            <a:pPr>
              <a:defRPr/>
            </a:pPr>
            <a:fld id="{A2C2D61A-C863-4593-B218-00BAEB907B9C}" type="datetimeFigureOut">
              <a:rPr lang="en-US"/>
              <a:pPr>
                <a:defRPr/>
              </a:pPr>
              <a:t>3/5/2019</a:t>
            </a:fld>
            <a:endParaRPr 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3B405A58-046B-41EF-988B-4EECB71F5BD1}" type="slidenum">
              <a:rPr lang="en-US"/>
              <a:pPr>
                <a:defRPr/>
              </a:pPr>
              <a:t>‹#›</a:t>
            </a:fld>
            <a:endParaRPr lang="en-US"/>
          </a:p>
        </p:txBody>
      </p:sp>
    </p:spTree>
    <p:extLst>
      <p:ext uri="{BB962C8B-B14F-4D97-AF65-F5344CB8AC3E}">
        <p14:creationId xmlns:p14="http://schemas.microsoft.com/office/powerpoint/2010/main" val="734529378"/>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objTx" preserve="1">
  <p:cSld name="Content with Caption">
    <p:spTree>
      <p:nvGrpSpPr>
        <p:cNvPr id="1" name=""/>
        <p:cNvGrpSpPr/>
        <p:nvPr/>
      </p:nvGrpSpPr>
      <p:grpSpPr>
        <a:xfrm>
          <a:off x="0" y="0"/>
          <a:ext cx="0" cy="0"/>
        </a:xfrm>
      </p:grpSpPr>
      <p:sp>
        <p:nvSpPr>
          <p:cNvPr id="5" name="Rectangle 4"/>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6" name="Rectangle 5"/>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smtClean="0"/>
              <a:t>Click to edit Master title style</a:t>
            </a:r>
            <a:endParaRPr lang="en-US"/>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465138" y="6459538"/>
            <a:ext cx="2619375" cy="365125"/>
          </a:xfrm>
        </p:spPr>
        <p:txBody>
          <a:bodyPr/>
          <a:lstStyle>
            <a:lvl1pPr algn="l">
              <a:defRPr/>
            </a:lvl1pPr>
          </a:lstStyle>
          <a:p>
            <a:pPr>
              <a:defRPr/>
            </a:pPr>
            <a:fld id="{6DABFDA3-55F2-406A-90E0-C597E8F9306D}" type="datetimeFigureOut">
              <a:rPr lang="en-US"/>
              <a:pPr>
                <a:defRPr/>
              </a:pPr>
              <a:t>3/5/2019</a:t>
            </a:fld>
            <a:endParaRPr lang="en-US"/>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1749C083-7B45-4110-9ED9-58221091FE99}" type="slidenum">
              <a:rPr lang="en-US"/>
              <a:pPr>
                <a:defRPr/>
              </a:pPr>
              <a:t>‹#›</a:t>
            </a:fld>
            <a:endParaRPr lang="en-US"/>
          </a:p>
        </p:txBody>
      </p:sp>
    </p:spTree>
    <p:extLst>
      <p:ext uri="{BB962C8B-B14F-4D97-AF65-F5344CB8AC3E}">
        <p14:creationId xmlns:p14="http://schemas.microsoft.com/office/powerpoint/2010/main" val="369718359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picTx" preserve="1">
  <p:cSld name="Picture with Caption">
    <p:spTree>
      <p:nvGrpSpPr>
        <p:cNvPr id="1" name=""/>
        <p:cNvGrpSpPr/>
        <p:nvPr/>
      </p:nvGrpSpPr>
      <p:grpSpPr>
        <a:xfrm>
          <a:off x="0" y="0"/>
          <a:ext cx="0" cy="0"/>
        </a:xfrm>
      </p:grpSpPr>
      <p:sp>
        <p:nvSpPr>
          <p:cNvPr id="5" name="Rectangle 4"/>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6" name="Rectangle 5"/>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ct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F971916E-2119-4156-A124-8C1C49FE58FB}" type="datetimeFigureOut">
              <a:rPr lang="en-US"/>
              <a:pPr>
                <a:defRPr/>
              </a:pPr>
              <a:t>3/5/2019</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F40B9C21-76C8-4DE0-A1F2-884C867F1004}" type="slidenum">
              <a:rPr lang="en-US"/>
              <a:pPr>
                <a:defRPr/>
              </a:pPr>
              <a:t>‹#›</a:t>
            </a:fld>
            <a:endParaRPr lang="en-US"/>
          </a:p>
        </p:txBody>
      </p:sp>
    </p:spTree>
    <p:extLst>
      <p:ext uri="{BB962C8B-B14F-4D97-AF65-F5344CB8AC3E}">
        <p14:creationId xmlns:p14="http://schemas.microsoft.com/office/powerpoint/2010/main" val="3387698820"/>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9" name="Rectangle 8"/>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1029" name="Text Placeholder 2"/>
          <p:cNvSpPr>
            <a:spLocks noGrp="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ct val="0"/>
              </a:spcBef>
              <a:spcAft>
                <a:spcPct val="0"/>
              </a:spcAft>
              <a:defRPr sz="900">
                <a:solidFill>
                  <a:srgbClr val="FFFFFF"/>
                </a:solidFill>
                <a:latin typeface="+mn-lt"/>
              </a:defRPr>
            </a:lvl1pPr>
          </a:lstStyle>
          <a:p>
            <a:pPr>
              <a:defRPr/>
            </a:pPr>
            <a:fld id="{CCF74AE2-D04D-4986-BFC6-87CE79C68937}" type="datetimeFigureOut">
              <a:rPr lang="en-US"/>
              <a:pPr>
                <a:defRPr/>
              </a:pPr>
              <a:t>3/5/2019</a:t>
            </a:fld>
            <a:endParaRPr lang="en-US"/>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ct val="0"/>
              </a:spcBef>
              <a:spcAft>
                <a:spcPct val="0"/>
              </a:spcAft>
              <a:defRPr sz="900" cap="all" baseline="0">
                <a:solidFill>
                  <a:srgbClr val="FFFFFF"/>
                </a:solidFill>
                <a:latin typeface="+mn-lt"/>
              </a:defRPr>
            </a:lvl1pPr>
          </a:lstStyle>
          <a:p>
            <a:pPr>
              <a:defRPr/>
            </a:pPr>
            <a:endParaRPr lang="en-US"/>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ct val="0"/>
              </a:spcBef>
              <a:spcAft>
                <a:spcPct val="0"/>
              </a:spcAft>
              <a:defRPr sz="1050">
                <a:solidFill>
                  <a:srgbClr val="FFFFFF"/>
                </a:solidFill>
                <a:latin typeface="+mn-lt"/>
              </a:defRPr>
            </a:lvl1pPr>
          </a:lstStyle>
          <a:p>
            <a:pPr>
              <a:defRPr/>
            </a:pPr>
            <a:fld id="{7AA3E177-504E-4248-B112-76E61A222772}" type="slidenum">
              <a:rPr lang="en-US"/>
              <a:pPr>
                <a:defRPr/>
              </a:pPr>
              <a:t>‹#›</a:t>
            </a:fld>
            <a:endParaRPr lang="en-US"/>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3" r:id="rId1"/>
    <p:sldLayoutId id="2147483718" r:id="rId2"/>
    <p:sldLayoutId id="2147483724" r:id="rId3"/>
    <p:sldLayoutId id="2147483719" r:id="rId4"/>
    <p:sldLayoutId id="2147483720" r:id="rId5"/>
    <p:sldLayoutId id="2147483721" r:id="rId6"/>
    <p:sldLayoutId id="2147483725" r:id="rId7"/>
    <p:sldLayoutId id="2147483726" r:id="rId8"/>
    <p:sldLayoutId id="2147483727" r:id="rId9"/>
    <p:sldLayoutId id="2147483722" r:id="rId10"/>
    <p:sldLayoutId id="2147483728" r:id="rId11"/>
  </p:sldLayoutIdLst>
  <p:transition/>
  <p:timing/>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Tx/>
        <a:buFont typeface="Calibri"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0.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a:xfrm>
            <a:off x="1096963" y="758825"/>
            <a:ext cx="10058400" cy="3565525"/>
          </a:xfrm>
        </p:spPr>
        <p:txBody>
          <a:bodyPr/>
          <a:lstStyle/>
          <a:p>
            <a:pPr eaLnBrk="1" fontAlgn="auto" hangingPunct="1">
              <a:spcAft>
                <a:spcPct val="0"/>
              </a:spcAft>
              <a:defRPr/>
            </a:pPr>
            <a:r>
              <a:rPr lang="en-US" smtClean="0"/>
              <a:t>Sexual Harassment</a:t>
            </a:r>
            <a:endParaRPr lang="en-US"/>
          </a:p>
        </p:txBody>
      </p:sp>
      <p:sp>
        <p:nvSpPr>
          <p:cNvPr id="3" name="Subtitle 2"/>
          <p:cNvSpPr>
            <a:spLocks noGrp="1"/>
          </p:cNvSpPr>
          <p:nvPr>
            <p:ph type="subTitle" idx="1"/>
          </p:nvPr>
        </p:nvSpPr>
        <p:spPr>
          <a:xfrm>
            <a:off x="1100138" y="4456113"/>
            <a:ext cx="10058400" cy="1143000"/>
          </a:xfrm>
        </p:spPr>
        <p:txBody>
          <a:bodyPr rtlCol="0"/>
          <a:lstStyle/>
          <a:p>
            <a:pPr eaLnBrk="1" fontAlgn="auto" hangingPunct="1">
              <a:defRPr/>
            </a:pPr>
            <a:r>
              <a:rPr lang="en-US" smtClean="0"/>
              <a:t>A Guide for Supervisors and Employers</a:t>
            </a:r>
            <a:endParaRPr lang="en-US"/>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fontAlgn="auto">
              <a:defRPr/>
            </a:pPr>
            <a:r>
              <a:rPr lang="en-US" smtClean="0">
                <a:solidFill>
                  <a:schemeClr val="tx1">
                    <a:lumMod val="75000"/>
                    <a:lumOff val="25000"/>
                  </a:schemeClr>
                </a:solidFill>
              </a:rPr>
              <a:t>Even If…</a:t>
            </a:r>
            <a:endParaRPr lang="en-US">
              <a:solidFill>
                <a:schemeClr val="tx1">
                  <a:lumMod val="75000"/>
                  <a:lumOff val="25000"/>
                </a:schemeClr>
              </a:solidFill>
            </a:endParaRPr>
          </a:p>
        </p:txBody>
      </p:sp>
      <p:sp>
        <p:nvSpPr>
          <p:cNvPr id="25603" name="Content Placeholder 2"/>
          <p:cNvSpPr>
            <a:spLocks noGrp="1"/>
          </p:cNvSpPr>
          <p:nvPr>
            <p:ph idx="1"/>
          </p:nvPr>
        </p:nvSpPr>
        <p:spPr/>
        <p:txBody>
          <a:bodyPr/>
          <a:lstStyle/>
          <a:p>
            <a:r>
              <a:rPr lang="en-US" altLang="en-US" sz="3600" smtClean="0"/>
              <a:t>Sexual harassment is never okay, even if:</a:t>
            </a:r>
          </a:p>
          <a:p>
            <a:pPr lvl="2">
              <a:buFont typeface="Arial" panose="020b0604020202020204" pitchFamily="34" charset="0"/>
              <a:buChar char="•"/>
            </a:pPr>
            <a:r>
              <a:rPr lang="en-US" altLang="en-US" sz="3600" smtClean="0"/>
              <a:t>What began as consensual behavior turned into harassment over time</a:t>
            </a:r>
          </a:p>
          <a:p>
            <a:pPr lvl="2">
              <a:buFont typeface="Arial" panose="020b0604020202020204" pitchFamily="34" charset="0"/>
              <a:buChar char="•"/>
            </a:pPr>
            <a:r>
              <a:rPr lang="en-US" altLang="en-US" sz="3600" smtClean="0"/>
              <a:t>It occurred at a company event off-site, or outside of normal company hours</a:t>
            </a:r>
          </a:p>
          <a:p>
            <a:endParaRPr lang="en-US" altLang="en-US" sz="3600" smtClean="0"/>
          </a:p>
        </p:txBody>
      </p:sp>
    </p:spTree>
  </p:cSld>
  <p:clrMapOvr>
    <a:masterClrMapping/>
  </p:clrMapOvr>
  <p:transition spd="slow"/>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1096963" y="758825"/>
            <a:ext cx="10058400" cy="3565525"/>
          </a:xfrm>
        </p:spPr>
        <p:txBody>
          <a:bodyPr/>
          <a:lstStyle/>
          <a:p>
            <a:pPr eaLnBrk="1" fontAlgn="auto" hangingPunct="1">
              <a:spcAft>
                <a:spcPct val="0"/>
              </a:spcAft>
              <a:defRPr/>
            </a:pPr>
            <a:r>
              <a:rPr lang="en-US" smtClean="0"/>
              <a:t>When Is It Sexual Harassment?</a:t>
            </a:r>
            <a:endParaRPr lang="en-US"/>
          </a:p>
        </p:txBody>
      </p:sp>
      <p:sp>
        <p:nvSpPr>
          <p:cNvPr id="3" name="Text Placeholder 2"/>
          <p:cNvSpPr>
            <a:spLocks noGrp="1"/>
          </p:cNvSpPr>
          <p:nvPr>
            <p:ph type="body" idx="1"/>
          </p:nvPr>
        </p:nvSpPr>
        <p:spPr>
          <a:xfrm>
            <a:off x="1096963" y="4452938"/>
            <a:ext cx="10058400" cy="1143000"/>
          </a:xfrm>
        </p:spPr>
        <p:txBody>
          <a:bodyPr rtlCol="0"/>
          <a:lstStyle/>
          <a:p>
            <a:pPr eaLnBrk="1" fontAlgn="auto" hangingPunct="1">
              <a:defRPr/>
            </a:pPr>
            <a:r>
              <a:rPr lang="en-US" smtClean="0"/>
              <a:t>Determining sexual harassment</a:t>
            </a:r>
            <a:endParaRPr lang="en-US"/>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When is it Sexual Harassment?</a:t>
            </a:r>
            <a:endParaRPr lang="en-US">
              <a:solidFill>
                <a:schemeClr val="tx1">
                  <a:lumMod val="75000"/>
                  <a:lumOff val="25000"/>
                </a:schemeClr>
              </a:solidFill>
            </a:endParaRPr>
          </a:p>
        </p:txBody>
      </p:sp>
      <p:sp>
        <p:nvSpPr>
          <p:cNvPr id="28675" name="Content Placeholder 2"/>
          <p:cNvSpPr>
            <a:spLocks noGrp="1"/>
          </p:cNvSpPr>
          <p:nvPr>
            <p:ph idx="1"/>
          </p:nvPr>
        </p:nvSpPr>
        <p:spPr/>
        <p:txBody>
          <a:bodyPr/>
          <a:lstStyle/>
          <a:p>
            <a:pPr eaLnBrk="1" hangingPunct="1"/>
            <a:r>
              <a:rPr lang="en-US" altLang="en-US" sz="3600" smtClean="0"/>
              <a:t>Reasonable Person Standard</a:t>
            </a:r>
          </a:p>
          <a:p>
            <a:pPr lvl="2" eaLnBrk="1" hangingPunct="1">
              <a:buFont typeface="Arial" panose="020b0604020202020204" pitchFamily="34" charset="0"/>
              <a:buChar char="•"/>
            </a:pPr>
            <a:endParaRPr lang="en-US" altLang="en-US" sz="3600" smtClean="0"/>
          </a:p>
          <a:p>
            <a:pPr lvl="2" eaLnBrk="1" hangingPunct="1">
              <a:buFont typeface="Arial" panose="020b0604020202020204" pitchFamily="34" charset="0"/>
              <a:buChar char="•"/>
            </a:pPr>
            <a:r>
              <a:rPr lang="en-US" altLang="en-US" sz="3600" smtClean="0"/>
              <a:t>Judge from the perspective of the victim, not the harasser.</a:t>
            </a:r>
          </a:p>
          <a:p>
            <a:pPr lvl="2" eaLnBrk="1" hangingPunct="1">
              <a:buFont typeface="Arial" panose="020b0604020202020204" pitchFamily="34" charset="0"/>
              <a:buChar char="•"/>
            </a:pPr>
            <a:r>
              <a:rPr lang="en-US" altLang="en-US" sz="3600" smtClean="0"/>
              <a:t>Could a reasonable person view this behavior as intimidating, hostile or offensive?</a:t>
            </a: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a:solidFill>
                  <a:schemeClr val="tx1">
                    <a:lumMod val="75000"/>
                    <a:lumOff val="25000"/>
                  </a:schemeClr>
                </a:solidFill>
              </a:rPr>
              <a:t>When is it Sexual Harassment?</a:t>
            </a:r>
          </a:p>
        </p:txBody>
      </p:sp>
      <p:sp>
        <p:nvSpPr>
          <p:cNvPr id="29699" name="Content Placeholder 2"/>
          <p:cNvSpPr>
            <a:spLocks noGrp="1"/>
          </p:cNvSpPr>
          <p:nvPr>
            <p:ph idx="1"/>
          </p:nvPr>
        </p:nvSpPr>
        <p:spPr/>
        <p:txBody>
          <a:bodyPr/>
          <a:lstStyle/>
          <a:p>
            <a:pPr eaLnBrk="1" hangingPunct="1"/>
            <a:r>
              <a:rPr lang="en-US" altLang="en-US" sz="3600" smtClean="0"/>
              <a:t>Intent vs. Impact</a:t>
            </a:r>
          </a:p>
          <a:p>
            <a:pPr lvl="2" eaLnBrk="1" hangingPunct="1">
              <a:buFont typeface="Arial" panose="020b0604020202020204" pitchFamily="34" charset="0"/>
              <a:buChar char="•"/>
            </a:pPr>
            <a:endParaRPr lang="en-US" altLang="en-US" sz="3600" smtClean="0"/>
          </a:p>
          <a:p>
            <a:pPr lvl="2" eaLnBrk="1" hangingPunct="1">
              <a:buFont typeface="Arial" panose="020b0604020202020204" pitchFamily="34" charset="0"/>
              <a:buChar char="•"/>
            </a:pPr>
            <a:r>
              <a:rPr lang="en-US" altLang="en-US" sz="3600" smtClean="0"/>
              <a:t>The harasser’s intent isn’t the standard by which harassment is judged.</a:t>
            </a:r>
          </a:p>
          <a:p>
            <a:pPr lvl="2" eaLnBrk="1" hangingPunct="1">
              <a:buFont typeface="Arial" panose="020b0604020202020204" pitchFamily="34" charset="0"/>
              <a:buChar char="•"/>
            </a:pPr>
            <a:r>
              <a:rPr lang="en-US" altLang="en-US" sz="3600" smtClean="0"/>
              <a:t>The impact of the behavior—whether intended or not—is what determines sexual harassment.</a:t>
            </a: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a:solidFill>
                  <a:schemeClr val="tx1">
                    <a:lumMod val="75000"/>
                    <a:lumOff val="25000"/>
                  </a:schemeClr>
                </a:solidFill>
              </a:rPr>
              <a:t>When is it Sexual Harassment?</a:t>
            </a:r>
          </a:p>
        </p:txBody>
      </p:sp>
      <p:sp>
        <p:nvSpPr>
          <p:cNvPr id="30723" name="Content Placeholder 2"/>
          <p:cNvSpPr>
            <a:spLocks noGrp="1"/>
          </p:cNvSpPr>
          <p:nvPr>
            <p:ph idx="1"/>
          </p:nvPr>
        </p:nvSpPr>
        <p:spPr/>
        <p:txBody>
          <a:bodyPr/>
          <a:lstStyle/>
          <a:p>
            <a:r>
              <a:rPr lang="en-US" altLang="en-US" sz="3600" smtClean="0"/>
              <a:t>When considering conduct, ask:</a:t>
            </a:r>
          </a:p>
          <a:p>
            <a:pPr lvl="2">
              <a:buFont typeface="Arial" panose="020b0604020202020204" pitchFamily="34" charset="0"/>
              <a:buChar char="•"/>
            </a:pPr>
            <a:r>
              <a:rPr lang="en-US" altLang="en-US" sz="3600" smtClean="0"/>
              <a:t>Is the conduct based on sex or of a sexual nature?</a:t>
            </a:r>
          </a:p>
          <a:p>
            <a:pPr lvl="2">
              <a:buFont typeface="Arial" panose="020b0604020202020204" pitchFamily="34" charset="0"/>
              <a:buChar char="•"/>
            </a:pPr>
            <a:r>
              <a:rPr lang="en-US" altLang="en-US" sz="3600" smtClean="0"/>
              <a:t>Is it welcome or unwelcome?</a:t>
            </a:r>
          </a:p>
          <a:p>
            <a:pPr lvl="2">
              <a:buFont typeface="Arial" panose="020b0604020202020204" pitchFamily="34" charset="0"/>
              <a:buChar char="•"/>
            </a:pPr>
            <a:r>
              <a:rPr lang="en-US" altLang="en-US" sz="3600" smtClean="0"/>
              <a:t>How severe is the conduct?</a:t>
            </a:r>
          </a:p>
          <a:p>
            <a:pPr lvl="2">
              <a:buFont typeface="Arial" panose="020b0604020202020204" pitchFamily="34" charset="0"/>
              <a:buChar char="•"/>
            </a:pPr>
            <a:r>
              <a:rPr lang="en-US" altLang="en-US" sz="3600" smtClean="0"/>
              <a:t>Would a reasonable person find it intimidating, hostile or offensive?</a:t>
            </a:r>
          </a:p>
          <a:p>
            <a:pPr lvl="2">
              <a:buFont typeface="Arial" panose="020b0604020202020204" pitchFamily="34" charset="0"/>
              <a:buChar char="•"/>
            </a:pPr>
            <a:r>
              <a:rPr lang="en-US" altLang="en-US" sz="3600" smtClean="0"/>
              <a:t>Does it involve a supervisor and a tangible employment action?</a:t>
            </a: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1096963" y="758825"/>
            <a:ext cx="10058400" cy="3565525"/>
          </a:xfrm>
        </p:spPr>
        <p:txBody>
          <a:bodyPr/>
          <a:lstStyle/>
          <a:p>
            <a:pPr eaLnBrk="1" fontAlgn="auto" hangingPunct="1">
              <a:spcAft>
                <a:spcPct val="0"/>
              </a:spcAft>
              <a:defRPr/>
            </a:pPr>
            <a:r>
              <a:rPr lang="en-US" smtClean="0"/>
              <a:t>Prevention and Investigation</a:t>
            </a:r>
            <a:endParaRPr lang="en-US"/>
          </a:p>
        </p:txBody>
      </p:sp>
      <p:sp>
        <p:nvSpPr>
          <p:cNvPr id="3" name="Text Placeholder 2"/>
          <p:cNvSpPr>
            <a:spLocks noGrp="1"/>
          </p:cNvSpPr>
          <p:nvPr>
            <p:ph type="body" idx="1"/>
          </p:nvPr>
        </p:nvSpPr>
        <p:spPr>
          <a:xfrm>
            <a:off x="1096963" y="4452938"/>
            <a:ext cx="10058400" cy="1143000"/>
          </a:xfrm>
        </p:spPr>
        <p:txBody>
          <a:bodyPr rtlCol="0"/>
          <a:lstStyle/>
          <a:p>
            <a:pPr eaLnBrk="1" fontAlgn="auto" hangingPunct="1">
              <a:defRPr/>
            </a:pPr>
            <a:r>
              <a:rPr lang="en-US" smtClean="0"/>
              <a:t>Creating and Maintaining a Harassment-free workplace</a:t>
            </a:r>
            <a:endParaRPr lang="en-US"/>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What’s at Stake?</a:t>
            </a:r>
            <a:endParaRPr lang="en-US">
              <a:solidFill>
                <a:schemeClr val="tx1">
                  <a:lumMod val="75000"/>
                  <a:lumOff val="25000"/>
                </a:schemeClr>
              </a:solidFill>
            </a:endParaRPr>
          </a:p>
        </p:txBody>
      </p:sp>
      <p:sp>
        <p:nvSpPr>
          <p:cNvPr id="3" name="Content Placeholder 2"/>
          <p:cNvSpPr>
            <a:spLocks noGrp="1"/>
          </p:cNvSpPr>
          <p:nvPr>
            <p:ph idx="1"/>
          </p:nvPr>
        </p:nvSpPr>
        <p:spPr/>
        <p:txBody>
          <a:bodyPr rtlCol="0">
            <a:normAutofit lnSpcReduction="10000"/>
          </a:bodyPr>
          <a:lstStyle/>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Federal or State Investigation</a:t>
            </a:r>
          </a:p>
          <a:p>
            <a:pPr marL="932688" lvl="4" indent="-182880" eaLnBrk="1" fontAlgn="auto" hangingPunct="1">
              <a:buFont typeface="Arial" panose="020b0604020202020204" pitchFamily="34" charset="0"/>
              <a:buChar char="•"/>
              <a:defRPr/>
            </a:pPr>
            <a:r>
              <a:rPr lang="en-US" sz="3600" smtClean="0">
                <a:solidFill>
                  <a:schemeClr val="tx1">
                    <a:lumMod val="75000"/>
                    <a:lumOff val="25000"/>
                  </a:schemeClr>
                </a:solidFill>
              </a:rPr>
              <a:t>Sexual Harassment is prohibited under Title VII and Title IX of U.S. Civil Rights Act</a:t>
            </a:r>
          </a:p>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Civil Liability</a:t>
            </a:r>
          </a:p>
          <a:p>
            <a:pPr marL="932688" lvl="4" indent="-182880" eaLnBrk="1" fontAlgn="auto" hangingPunct="1">
              <a:buFont typeface="Arial" panose="020b0604020202020204" pitchFamily="34" charset="0"/>
              <a:buChar char="•"/>
              <a:defRPr/>
            </a:pPr>
            <a:r>
              <a:rPr lang="en-US" sz="3600" smtClean="0">
                <a:solidFill>
                  <a:schemeClr val="tx1">
                    <a:lumMod val="75000"/>
                    <a:lumOff val="25000"/>
                  </a:schemeClr>
                </a:solidFill>
              </a:rPr>
              <a:t>If supervisors commit sexual harassment or allow it to occur</a:t>
            </a:r>
          </a:p>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Harassment negatively impacts workplace morale and productivity</a:t>
            </a:r>
          </a:p>
          <a:p>
            <a:pPr marL="749808" lvl="3" indent="-182880" eaLnBrk="1" fontAlgn="auto" hangingPunct="1">
              <a:buFont typeface="Arial" panose="020b0604020202020204" pitchFamily="34" charset="0"/>
              <a:buChar char="•"/>
              <a:defRPr/>
            </a:pPr>
            <a:endParaRPr lang="en-US" sz="3600">
              <a:solidFill>
                <a:schemeClr val="tx1">
                  <a:lumMod val="75000"/>
                  <a:lumOff val="25000"/>
                </a:schemeClr>
              </a:solidFill>
            </a:endParaRP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Prevention</a:t>
            </a:r>
            <a:endParaRPr lang="en-US">
              <a:solidFill>
                <a:schemeClr val="tx1">
                  <a:lumMod val="75000"/>
                  <a:lumOff val="25000"/>
                </a:schemeClr>
              </a:solidFill>
            </a:endParaRPr>
          </a:p>
        </p:txBody>
      </p:sp>
      <p:sp>
        <p:nvSpPr>
          <p:cNvPr id="36867" name="Content Placeholder 2"/>
          <p:cNvSpPr>
            <a:spLocks noGrp="1"/>
          </p:cNvSpPr>
          <p:nvPr>
            <p:ph idx="1"/>
          </p:nvPr>
        </p:nvSpPr>
        <p:spPr/>
        <p:txBody>
          <a:bodyPr/>
          <a:lstStyle/>
          <a:p>
            <a:pPr lvl="2" eaLnBrk="1" hangingPunct="1">
              <a:buFont typeface="Arial" panose="020b0604020202020204" pitchFamily="34" charset="0"/>
              <a:buChar char="•"/>
            </a:pPr>
            <a:r>
              <a:rPr lang="en-US" altLang="en-US" sz="3200" smtClean="0"/>
              <a:t>Distribute and review company’s sexual harassment policy with employees and other supervisors.</a:t>
            </a:r>
          </a:p>
          <a:p>
            <a:pPr lvl="2" eaLnBrk="1" hangingPunct="1">
              <a:buFont typeface="Arial" panose="020b0604020202020204" pitchFamily="34" charset="0"/>
              <a:buChar char="•"/>
            </a:pPr>
            <a:r>
              <a:rPr lang="en-US" altLang="en-US" sz="3200" smtClean="0"/>
              <a:t>Be proactive. Employers should focus on preventing sexual harassment and, when taking corrective actions, ensure that corrective actions are proportional to the severity or frequency of the unwelcome behavior.</a:t>
            </a:r>
          </a:p>
          <a:p>
            <a:pPr lvl="2" eaLnBrk="1" hangingPunct="1">
              <a:buFont typeface="Arial" panose="020b0604020202020204" pitchFamily="34" charset="0"/>
              <a:buChar char="•"/>
            </a:pPr>
            <a:r>
              <a:rPr lang="en-US" altLang="en-US" sz="3200" smtClean="0"/>
              <a:t>Ensure you are familiar with your company’s system for reporting and investigating claims of sexual harassment.</a:t>
            </a: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Investigation</a:t>
            </a:r>
            <a:endParaRPr lang="en-US">
              <a:solidFill>
                <a:schemeClr val="tx1">
                  <a:lumMod val="75000"/>
                  <a:lumOff val="25000"/>
                </a:schemeClr>
              </a:solidFill>
            </a:endParaRPr>
          </a:p>
        </p:txBody>
      </p:sp>
      <p:sp>
        <p:nvSpPr>
          <p:cNvPr id="3" name="Content Placeholder 2"/>
          <p:cNvSpPr>
            <a:spLocks noGrp="1"/>
          </p:cNvSpPr>
          <p:nvPr>
            <p:ph idx="1"/>
          </p:nvPr>
        </p:nvSpPr>
        <p:spPr>
          <a:xfrm>
            <a:off x="1097280" y="1845734"/>
            <a:ext cx="10058400" cy="4023360"/>
          </a:xfrm>
          <a:extLst/>
        </p:spPr>
        <p:txBody>
          <a:bodyPr rtlCol="0">
            <a:normAutofit/>
          </a:bodyPr>
          <a:lstStyle/>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Supervisors must document and investigate all claims of sexual harassment.</a:t>
            </a:r>
          </a:p>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Remain objective and gather facts.</a:t>
            </a:r>
          </a:p>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Talk to other employees, consult work schedules and examine emails.</a:t>
            </a:r>
          </a:p>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Don’t make promises you can’t keep.</a:t>
            </a:r>
          </a:p>
          <a:p>
            <a:pPr lvl="5">
              <a:buFont typeface="Arial" panose="020b0604020202020204" pitchFamily="34" charset="0"/>
              <a:buChar char="•"/>
              <a:defRPr/>
            </a:pPr>
            <a:r>
              <a:rPr lang="en-US" sz="3600" smtClean="0"/>
              <a:t>Complete confidentiality may be impossible.</a:t>
            </a:r>
            <a:endParaRPr lang="en-US" sz="3600"/>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Reluctant Employees</a:t>
            </a:r>
            <a:endParaRPr lang="en-US">
              <a:solidFill>
                <a:schemeClr val="tx1">
                  <a:lumMod val="75000"/>
                  <a:lumOff val="25000"/>
                </a:schemeClr>
              </a:solidFill>
            </a:endParaRPr>
          </a:p>
        </p:txBody>
      </p:sp>
      <p:sp>
        <p:nvSpPr>
          <p:cNvPr id="40963" name="Content Placeholder 2"/>
          <p:cNvSpPr>
            <a:spLocks noGrp="1"/>
          </p:cNvSpPr>
          <p:nvPr>
            <p:ph idx="1"/>
          </p:nvPr>
        </p:nvSpPr>
        <p:spPr/>
        <p:txBody>
          <a:bodyPr/>
          <a:lstStyle/>
          <a:p>
            <a:pPr lvl="2" eaLnBrk="1" hangingPunct="1">
              <a:buFont typeface="Arial" panose="020b0604020202020204" pitchFamily="34" charset="0"/>
              <a:buChar char="•"/>
            </a:pPr>
            <a:r>
              <a:rPr lang="en-US" altLang="en-US" sz="3600" smtClean="0"/>
              <a:t>Fear of retaliation from harasser</a:t>
            </a:r>
          </a:p>
          <a:p>
            <a:pPr lvl="2" eaLnBrk="1" hangingPunct="1">
              <a:buFont typeface="Arial" panose="020b0604020202020204" pitchFamily="34" charset="0"/>
              <a:buChar char="•"/>
            </a:pPr>
            <a:r>
              <a:rPr lang="en-US" altLang="en-US" sz="3600" smtClean="0"/>
              <a:t>Afraid of being seen as a troublemaker</a:t>
            </a:r>
          </a:p>
          <a:p>
            <a:pPr lvl="2" eaLnBrk="1" hangingPunct="1">
              <a:buFont typeface="Arial" panose="020b0604020202020204" pitchFamily="34" charset="0"/>
              <a:buChar char="•"/>
            </a:pPr>
            <a:r>
              <a:rPr lang="en-US" altLang="en-US" sz="3600" smtClean="0"/>
              <a:t>Ask to handle it themselves</a:t>
            </a:r>
          </a:p>
          <a:p>
            <a:pPr lvl="2" eaLnBrk="1" hangingPunct="1">
              <a:buFont typeface="Arial" panose="020b0604020202020204" pitchFamily="34" charset="0"/>
              <a:buChar char="•"/>
            </a:pPr>
            <a:r>
              <a:rPr lang="en-US" altLang="en-US" sz="3600" smtClean="0"/>
              <a:t>Embarrassed about being a victim</a:t>
            </a:r>
          </a:p>
          <a:p>
            <a:pPr lvl="2" eaLnBrk="1" hangingPunct="1">
              <a:buFont typeface="Arial" panose="020b0604020202020204" pitchFamily="34" charset="0"/>
              <a:buChar char="•"/>
            </a:pPr>
            <a:endParaRPr lang="en-US" altLang="en-US" sz="3600" smtClean="0"/>
          </a:p>
          <a:p>
            <a:pPr lvl="2" eaLnBrk="1" hangingPunct="1">
              <a:buFont typeface="Arial" panose="020b0604020202020204" pitchFamily="34" charset="0"/>
              <a:buChar char="•"/>
            </a:pPr>
            <a:r>
              <a:rPr lang="en-US" altLang="en-US" sz="3600" smtClean="0"/>
              <a:t>All of your employees deserve a workplace free from harassment and intimidation</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Objectives</a:t>
            </a:r>
            <a:endParaRPr lang="en-US">
              <a:solidFill>
                <a:schemeClr val="tx1">
                  <a:lumMod val="75000"/>
                  <a:lumOff val="25000"/>
                </a:schemeClr>
              </a:solidFill>
            </a:endParaRPr>
          </a:p>
        </p:txBody>
      </p:sp>
      <p:sp>
        <p:nvSpPr>
          <p:cNvPr id="10243" name="Content Placeholder 2"/>
          <p:cNvSpPr>
            <a:spLocks noGrp="1"/>
          </p:cNvSpPr>
          <p:nvPr>
            <p:ph idx="1"/>
          </p:nvPr>
        </p:nvSpPr>
        <p:spPr/>
        <p:txBody>
          <a:bodyPr/>
          <a:lstStyle/>
          <a:p>
            <a:pPr lvl="2" eaLnBrk="1" hangingPunct="1">
              <a:buFont typeface="Arial" panose="020b0604020202020204" pitchFamily="34" charset="0"/>
              <a:buChar char="•"/>
            </a:pPr>
            <a:r>
              <a:rPr lang="en-US" altLang="en-US" sz="3600" smtClean="0"/>
              <a:t>Learn the definition and kinds of sexual harassment</a:t>
            </a:r>
          </a:p>
          <a:p>
            <a:pPr lvl="2" eaLnBrk="1" hangingPunct="1">
              <a:buFont typeface="Arial" panose="020b0604020202020204" pitchFamily="34" charset="0"/>
              <a:buChar char="•"/>
            </a:pPr>
            <a:r>
              <a:rPr lang="en-US" altLang="en-US" sz="3600" smtClean="0"/>
              <a:t>Understand your role and responsibilities</a:t>
            </a:r>
          </a:p>
          <a:p>
            <a:pPr lvl="2" eaLnBrk="1" hangingPunct="1">
              <a:buFont typeface="Arial" panose="020b0604020202020204" pitchFamily="34" charset="0"/>
              <a:buChar char="•"/>
            </a:pPr>
            <a:r>
              <a:rPr lang="en-US" altLang="en-US" sz="3600" smtClean="0"/>
              <a:t>Learn how to report harassment, respond to employee reports and investigate complaints</a:t>
            </a:r>
          </a:p>
          <a:p>
            <a:pPr lvl="2" eaLnBrk="1" hangingPunct="1">
              <a:buFont typeface="Arial" panose="020b0604020202020204" pitchFamily="34" charset="0"/>
              <a:buChar char="•"/>
            </a:pPr>
            <a:r>
              <a:rPr lang="en-US" altLang="en-US" sz="3600" smtClean="0"/>
              <a:t>Learn to recognize potential harassment situations</a:t>
            </a: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Retaliation</a:t>
            </a:r>
            <a:endParaRPr lang="en-US">
              <a:solidFill>
                <a:schemeClr val="tx1">
                  <a:lumMod val="75000"/>
                  <a:lumOff val="25000"/>
                </a:schemeClr>
              </a:solidFill>
            </a:endParaRPr>
          </a:p>
        </p:txBody>
      </p:sp>
      <p:sp>
        <p:nvSpPr>
          <p:cNvPr id="3" name="Content Placeholder 2"/>
          <p:cNvSpPr>
            <a:spLocks noGrp="1"/>
          </p:cNvSpPr>
          <p:nvPr>
            <p:ph idx="1"/>
          </p:nvPr>
        </p:nvSpPr>
        <p:spPr/>
        <p:txBody>
          <a:bodyPr rtlCol="0">
            <a:normAutofit/>
          </a:bodyPr>
          <a:lstStyle/>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Illegal to retaliate against an employee who filed a claim of sexual harassment or participated in an investigation of a claim</a:t>
            </a:r>
          </a:p>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Any adverse employment action an employee suffers after the claim could form the basis of a lawsuit claiming retaliation—even if investigation determines there was no sexual harassment</a:t>
            </a:r>
            <a:endParaRPr lang="en-US" sz="3600">
              <a:solidFill>
                <a:schemeClr val="tx1">
                  <a:lumMod val="75000"/>
                  <a:lumOff val="25000"/>
                </a:schemeClr>
              </a:solidFill>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1096963" y="758825"/>
            <a:ext cx="10058400" cy="3565525"/>
          </a:xfrm>
        </p:spPr>
        <p:txBody>
          <a:bodyPr/>
          <a:lstStyle/>
          <a:p>
            <a:pPr eaLnBrk="1" fontAlgn="auto" hangingPunct="1">
              <a:spcAft>
                <a:spcPct val="0"/>
              </a:spcAft>
              <a:defRPr/>
            </a:pPr>
            <a:r>
              <a:rPr lang="en-US" smtClean="0"/>
              <a:t>Case Studies</a:t>
            </a:r>
            <a:endParaRPr lang="en-US"/>
          </a:p>
        </p:txBody>
      </p:sp>
      <p:sp>
        <p:nvSpPr>
          <p:cNvPr id="3" name="Text Placeholder 2"/>
          <p:cNvSpPr>
            <a:spLocks noGrp="1"/>
          </p:cNvSpPr>
          <p:nvPr>
            <p:ph type="body" idx="1"/>
          </p:nvPr>
        </p:nvSpPr>
        <p:spPr>
          <a:xfrm>
            <a:off x="1096963" y="4452938"/>
            <a:ext cx="10058400" cy="1143000"/>
          </a:xfrm>
        </p:spPr>
        <p:txBody>
          <a:bodyPr rtlCol="0"/>
          <a:lstStyle/>
          <a:p>
            <a:pPr eaLnBrk="1" fontAlgn="auto" hangingPunct="1">
              <a:defRPr/>
            </a:pPr>
            <a:r>
              <a:rPr lang="en-US" smtClean="0"/>
              <a:t>How would you react?</a:t>
            </a:r>
            <a:endParaRPr lang="en-US"/>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Questions to Consider</a:t>
            </a:r>
            <a:endParaRPr lang="en-US">
              <a:solidFill>
                <a:schemeClr val="tx1">
                  <a:lumMod val="75000"/>
                  <a:lumOff val="25000"/>
                </a:schemeClr>
              </a:solidFill>
            </a:endParaRPr>
          </a:p>
        </p:txBody>
      </p:sp>
      <p:sp>
        <p:nvSpPr>
          <p:cNvPr id="3" name="Content Placeholder 2"/>
          <p:cNvSpPr>
            <a:spLocks noGrp="1"/>
          </p:cNvSpPr>
          <p:nvPr>
            <p:ph idx="1"/>
          </p:nvPr>
        </p:nvSpPr>
        <p:spPr/>
        <p:txBody>
          <a:bodyPr rtlCol="0">
            <a:normAutofit fontScale="92500" lnSpcReduction="10000"/>
          </a:bodyPr>
          <a:lstStyle/>
          <a:p>
            <a:pPr marL="566928" lvl="2" indent="-182880" fontAlgn="auto">
              <a:buFont typeface="Arial" panose="020b0604020202020204" pitchFamily="34" charset="0"/>
              <a:buChar char="•"/>
              <a:defRPr/>
            </a:pPr>
            <a:r>
              <a:rPr lang="en-US" sz="3600">
                <a:solidFill>
                  <a:schemeClr val="tx1">
                    <a:lumMod val="75000"/>
                    <a:lumOff val="25000"/>
                  </a:schemeClr>
                </a:solidFill>
              </a:rPr>
              <a:t>Is the conduct welcome or unwelcome?</a:t>
            </a:r>
          </a:p>
          <a:p>
            <a:pPr marL="566928" lvl="2" indent="-182880" fontAlgn="auto">
              <a:buFont typeface="Arial" panose="020b0604020202020204" pitchFamily="34" charset="0"/>
              <a:buChar char="•"/>
              <a:defRPr/>
            </a:pPr>
            <a:r>
              <a:rPr lang="en-US" sz="3600">
                <a:solidFill>
                  <a:schemeClr val="tx1">
                    <a:lumMod val="75000"/>
                    <a:lumOff val="25000"/>
                  </a:schemeClr>
                </a:solidFill>
              </a:rPr>
              <a:t>How severe or frequent is the conduct?</a:t>
            </a:r>
          </a:p>
          <a:p>
            <a:pPr marL="566928" lvl="2" indent="-182880" fontAlgn="auto">
              <a:buFont typeface="Arial" panose="020b0604020202020204" pitchFamily="34" charset="0"/>
              <a:buChar char="•"/>
              <a:defRPr/>
            </a:pPr>
            <a:r>
              <a:rPr lang="en-US" sz="3600">
                <a:solidFill>
                  <a:schemeClr val="tx1">
                    <a:lumMod val="75000"/>
                    <a:lumOff val="25000"/>
                  </a:schemeClr>
                </a:solidFill>
              </a:rPr>
              <a:t>Who else might the conduct be affecting?</a:t>
            </a:r>
          </a:p>
          <a:p>
            <a:pPr marL="566928" lvl="2" indent="-182880" fontAlgn="auto">
              <a:buFont typeface="Arial" panose="020b0604020202020204" pitchFamily="34" charset="0"/>
              <a:buChar char="•"/>
              <a:defRPr/>
            </a:pPr>
            <a:r>
              <a:rPr lang="en-US" sz="3600">
                <a:solidFill>
                  <a:schemeClr val="tx1">
                    <a:lumMod val="75000"/>
                    <a:lumOff val="25000"/>
                  </a:schemeClr>
                </a:solidFill>
              </a:rPr>
              <a:t>Would a reasonable person consider the conduct intimidating, hostile or offensive? Did it involve a tangle employment action?</a:t>
            </a:r>
          </a:p>
          <a:p>
            <a:pPr marL="566928" lvl="2" indent="-182880" fontAlgn="auto">
              <a:buFont typeface="Arial" panose="020b0604020202020204" pitchFamily="34" charset="0"/>
              <a:buChar char="•"/>
              <a:defRPr/>
            </a:pPr>
            <a:r>
              <a:rPr lang="en-US" sz="3600">
                <a:solidFill>
                  <a:schemeClr val="tx1">
                    <a:lumMod val="75000"/>
                    <a:lumOff val="25000"/>
                  </a:schemeClr>
                </a:solidFill>
              </a:rPr>
              <a:t>What would you do?</a:t>
            </a:r>
          </a:p>
          <a:p>
            <a:pPr marL="566928" lvl="2" indent="-182880" fontAlgn="auto">
              <a:buFont typeface="Arial" panose="020b0604020202020204" pitchFamily="34" charset="0"/>
              <a:buChar char="•"/>
              <a:defRPr/>
            </a:pPr>
            <a:r>
              <a:rPr lang="en-US" sz="3600">
                <a:solidFill>
                  <a:schemeClr val="tx1">
                    <a:lumMod val="75000"/>
                    <a:lumOff val="25000"/>
                  </a:schemeClr>
                </a:solidFill>
              </a:rPr>
              <a:t>How would you react if you encountered this conduct?</a:t>
            </a: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1. Discussing the Future</a:t>
            </a:r>
            <a:endParaRPr lang="en-US">
              <a:solidFill>
                <a:schemeClr val="tx1">
                  <a:lumMod val="75000"/>
                  <a:lumOff val="25000"/>
                </a:schemeClr>
              </a:solidFill>
            </a:endParaRPr>
          </a:p>
        </p:txBody>
      </p:sp>
      <p:sp>
        <p:nvSpPr>
          <p:cNvPr id="47107" name="Content Placeholder 2"/>
          <p:cNvSpPr>
            <a:spLocks noGrp="1"/>
          </p:cNvSpPr>
          <p:nvPr>
            <p:ph idx="1"/>
          </p:nvPr>
        </p:nvSpPr>
        <p:spPr/>
        <p:txBody>
          <a:bodyPr/>
          <a:lstStyle/>
          <a:p>
            <a:pPr marL="0" indent="0" eaLnBrk="1" hangingPunct="1">
              <a:buFont typeface="Calibri" pitchFamily="34" charset="0"/>
              <a:buNone/>
            </a:pPr>
            <a:r>
              <a:rPr lang="en-US" altLang="en-US" sz="3600" smtClean="0"/>
              <a:t>Mike hired Sue straight out of college. He’s always been very attentive, commenting on her appearance and telling her how nice her body is. One day, Mike calls Sue into his office and tells her he’d like to go out for drinks after work to discuss a possible promotion. Sue is excited about the possible promotion, but politely declines. She tells Mike she’d like to keep their relationship professional. </a:t>
            </a: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1. Discussing the Future (cont.)</a:t>
            </a:r>
            <a:endParaRPr lang="en-US">
              <a:solidFill>
                <a:schemeClr val="tx1">
                  <a:lumMod val="75000"/>
                  <a:lumOff val="25000"/>
                </a:schemeClr>
              </a:solidFill>
            </a:endParaRPr>
          </a:p>
        </p:txBody>
      </p:sp>
      <p:sp>
        <p:nvSpPr>
          <p:cNvPr id="48131" name="Content Placeholder 2"/>
          <p:cNvSpPr>
            <a:spLocks noGrp="1"/>
          </p:cNvSpPr>
          <p:nvPr>
            <p:ph idx="1"/>
          </p:nvPr>
        </p:nvSpPr>
        <p:spPr/>
        <p:txBody>
          <a:bodyPr/>
          <a:lstStyle/>
          <a:p>
            <a:pPr eaLnBrk="1" hangingPunct="1"/>
            <a:r>
              <a:rPr lang="en-US" altLang="en-US" sz="3600" smtClean="0"/>
              <a:t>Almost immediately, the comments stop, but so does any attention from Mike. The promotion ends up going to someone else, and, a couple of months later, she receives a poor performance review.</a:t>
            </a:r>
          </a:p>
          <a:p>
            <a:pPr eaLnBrk="1" hangingPunct="1"/>
            <a:endParaRPr lang="en-US" altLang="en-US" sz="3600" smtClean="0"/>
          </a:p>
          <a:p>
            <a:pPr eaLnBrk="1" hangingPunct="1"/>
            <a:r>
              <a:rPr lang="en-US" altLang="en-US" sz="3600" smtClean="0"/>
              <a:t>Is this sexual harassment?</a:t>
            </a:r>
          </a:p>
          <a:p>
            <a:pPr eaLnBrk="1" hangingPunct="1"/>
            <a:endParaRPr lang="en-US" altLang="en-US" sz="3600" smtClean="0"/>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2. A Sense of Humor</a:t>
            </a:r>
            <a:endParaRPr lang="en-US">
              <a:solidFill>
                <a:schemeClr val="tx1">
                  <a:lumMod val="75000"/>
                  <a:lumOff val="25000"/>
                </a:schemeClr>
              </a:solidFill>
            </a:endParaRPr>
          </a:p>
        </p:txBody>
      </p:sp>
      <p:sp>
        <p:nvSpPr>
          <p:cNvPr id="50179" name="Content Placeholder 2"/>
          <p:cNvSpPr>
            <a:spLocks noGrp="1"/>
          </p:cNvSpPr>
          <p:nvPr>
            <p:ph idx="1"/>
          </p:nvPr>
        </p:nvSpPr>
        <p:spPr/>
        <p:txBody>
          <a:bodyPr/>
          <a:lstStyle/>
          <a:p>
            <a:pPr eaLnBrk="1" hangingPunct="1"/>
            <a:r>
              <a:rPr lang="en-US" altLang="en-US" sz="3600" smtClean="0"/>
              <a:t>Everyone at work seems to like Matt. He’s friendly and outgoing, and the lunchroom echoes with laughter at his jokes. Heather doesn’t mind the jokes sometimes, but, lately, they’ve been getting really raunchy and sexually explicit. </a:t>
            </a: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2. A Sense of Humor (cont.)</a:t>
            </a:r>
            <a:endParaRPr lang="en-US">
              <a:solidFill>
                <a:schemeClr val="tx1">
                  <a:lumMod val="75000"/>
                  <a:lumOff val="25000"/>
                </a:schemeClr>
              </a:solidFill>
            </a:endParaRPr>
          </a:p>
        </p:txBody>
      </p:sp>
      <p:sp>
        <p:nvSpPr>
          <p:cNvPr id="51203" name="Content Placeholder 2"/>
          <p:cNvSpPr>
            <a:spLocks noGrp="1"/>
          </p:cNvSpPr>
          <p:nvPr>
            <p:ph idx="1"/>
          </p:nvPr>
        </p:nvSpPr>
        <p:spPr/>
        <p:txBody>
          <a:bodyPr/>
          <a:lstStyle/>
          <a:p>
            <a:pPr eaLnBrk="1" hangingPunct="1"/>
            <a:r>
              <a:rPr lang="en-US" altLang="en-US" sz="3600" smtClean="0"/>
              <a:t>One day after lunch, Heather approaches her supervisor, Joe. She explains that she finds Matt’s jokes offensive and that his language makes her uncomfortable. Joe reminds her that everyone else on the team seems to enjoy the jokes, that Matt’s not targeting her, and that they’re just jokes. Maybe she just needs to lighten up and have a sense of humor.</a:t>
            </a:r>
          </a:p>
          <a:p>
            <a:pPr eaLnBrk="1" hangingPunct="1"/>
            <a:r>
              <a:rPr lang="en-US" altLang="en-US" sz="3600" smtClean="0"/>
              <a:t>Is this sexual harassment?</a:t>
            </a:r>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3. Landing the Account</a:t>
            </a:r>
            <a:endParaRPr lang="en-US">
              <a:solidFill>
                <a:schemeClr val="tx1">
                  <a:lumMod val="75000"/>
                  <a:lumOff val="25000"/>
                </a:schemeClr>
              </a:solidFill>
            </a:endParaRPr>
          </a:p>
        </p:txBody>
      </p:sp>
      <p:sp>
        <p:nvSpPr>
          <p:cNvPr id="53251" name="Content Placeholder 2"/>
          <p:cNvSpPr>
            <a:spLocks noGrp="1"/>
          </p:cNvSpPr>
          <p:nvPr>
            <p:ph idx="1"/>
          </p:nvPr>
        </p:nvSpPr>
        <p:spPr/>
        <p:txBody>
          <a:bodyPr/>
          <a:lstStyle/>
          <a:p>
            <a:pPr eaLnBrk="1" hangingPunct="1"/>
            <a:r>
              <a:rPr lang="en-US" altLang="en-US" sz="3600" smtClean="0"/>
              <a:t>Kevin just heard that he didn’t land the big sales account. Once he found out that his co-worker Jack was gunning for the account, he knew he didn’t stand a chance. Considering how friendly their supervisor Pam has been with Jack around the office, it seemed inevitable Jack would get the account. The only thing Kevin didn’t know was just how friendly Jack and Pam were.</a:t>
            </a:r>
          </a:p>
        </p:txBody>
      </p:sp>
    </p:spTree>
  </p:cSld>
  <p:clrMapOvr>
    <a:masterClrMapping/>
  </p:clrMapOvr>
  <p:transition/>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4. Private Area</a:t>
            </a:r>
            <a:endParaRPr lang="en-US">
              <a:solidFill>
                <a:schemeClr val="tx1">
                  <a:lumMod val="75000"/>
                  <a:lumOff val="25000"/>
                </a:schemeClr>
              </a:solidFill>
            </a:endParaRPr>
          </a:p>
        </p:txBody>
      </p:sp>
      <p:sp>
        <p:nvSpPr>
          <p:cNvPr id="55299" name="Content Placeholder 2"/>
          <p:cNvSpPr>
            <a:spLocks noGrp="1"/>
          </p:cNvSpPr>
          <p:nvPr>
            <p:ph idx="1"/>
          </p:nvPr>
        </p:nvSpPr>
        <p:spPr/>
        <p:txBody>
          <a:bodyPr/>
          <a:lstStyle/>
          <a:p>
            <a:pPr marL="0" indent="0" eaLnBrk="1" hangingPunct="1">
              <a:buFont typeface="Calibri" pitchFamily="34" charset="0"/>
              <a:buNone/>
            </a:pPr>
            <a:r>
              <a:rPr lang="en-US" altLang="en-US" sz="3600" smtClean="0"/>
              <a:t>Bill, the manager of the auto shop at a dealership, calls Jim into his office. Jim is one of his most talented, veteran mechanics. Jim pretty much keeps to himself during the day, preferring to get his work done rather than socialize. Still, Bill has a problem. Last week, Carole, who was recently hired to work in the parts department, complained to Bill about the pin-up calendar Jim had displayed in his work area.</a:t>
            </a:r>
          </a:p>
        </p:txBody>
      </p:sp>
    </p:spTree>
  </p:cSld>
  <p:clrMapOvr>
    <a:masterClrMapping/>
  </p:clrMapOvr>
  <p:transition/>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4. Private Area (cont.)</a:t>
            </a:r>
            <a:endParaRPr lang="en-US">
              <a:solidFill>
                <a:schemeClr val="tx1">
                  <a:lumMod val="75000"/>
                  <a:lumOff val="25000"/>
                </a:schemeClr>
              </a:solidFill>
            </a:endParaRPr>
          </a:p>
        </p:txBody>
      </p:sp>
      <p:sp>
        <p:nvSpPr>
          <p:cNvPr id="3" name="Content Placeholder 2"/>
          <p:cNvSpPr>
            <a:spLocks noGrp="1"/>
          </p:cNvSpPr>
          <p:nvPr>
            <p:ph idx="1"/>
          </p:nvPr>
        </p:nvSpPr>
        <p:spPr/>
        <p:txBody>
          <a:bodyPr rtlCol="0">
            <a:normAutofit/>
          </a:bodyPr>
          <a:lstStyle/>
          <a:p>
            <a:pPr marL="91440" indent="-91440" eaLnBrk="1" fontAlgn="auto" hangingPunct="1">
              <a:defRPr/>
            </a:pPr>
            <a:r>
              <a:rPr lang="en-US" sz="3600" smtClean="0">
                <a:solidFill>
                  <a:schemeClr val="tx1">
                    <a:lumMod val="75000"/>
                    <a:lumOff val="25000"/>
                  </a:schemeClr>
                </a:solidFill>
              </a:rPr>
              <a:t>When Bill asks Jim to take the calendar down, Jim bristles. Jim reminds Bill of the years of service he’s put in. He says that he didn’t force Carole to look at anything, and, if she doesn’t like it, she doesn’t have to come over and deliver parts to him. It’s his private work area, anyway. So what’s the big deal?</a:t>
            </a:r>
          </a:p>
          <a:p>
            <a:pPr marL="0" indent="0" eaLnBrk="1" fontAlgn="auto" hangingPunct="1">
              <a:buFont typeface="Calibri" pitchFamily="34" charset="0"/>
              <a:buNone/>
              <a:defRPr/>
            </a:pPr>
            <a:r>
              <a:rPr lang="en-US" sz="3600" smtClean="0">
                <a:solidFill>
                  <a:schemeClr val="tx1">
                    <a:lumMod val="75000"/>
                    <a:lumOff val="25000"/>
                  </a:schemeClr>
                </a:solidFill>
              </a:rPr>
              <a:t>Is it harassment? Is Jim right? Or is Bill?</a:t>
            </a:r>
            <a:endParaRPr lang="en-US" sz="3600">
              <a:solidFill>
                <a:schemeClr val="tx1">
                  <a:lumMod val="75000"/>
                  <a:lumOff val="25000"/>
                </a:schemeClr>
              </a:solidFill>
            </a:endParaRP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a:xfrm>
            <a:off x="1096963" y="758825"/>
            <a:ext cx="10058400" cy="3565525"/>
          </a:xfrm>
        </p:spPr>
        <p:txBody>
          <a:bodyPr/>
          <a:lstStyle/>
          <a:p>
            <a:pPr eaLnBrk="1" fontAlgn="auto" hangingPunct="1">
              <a:spcAft>
                <a:spcPct val="0"/>
              </a:spcAft>
              <a:defRPr/>
            </a:pPr>
            <a:r>
              <a:rPr lang="en-US" smtClean="0"/>
              <a:t>What is Sexual Harassment?</a:t>
            </a:r>
            <a:endParaRPr lang="en-US"/>
          </a:p>
        </p:txBody>
      </p:sp>
      <p:sp>
        <p:nvSpPr>
          <p:cNvPr id="3" name="Subtitle 2"/>
          <p:cNvSpPr>
            <a:spLocks noGrp="1"/>
          </p:cNvSpPr>
          <p:nvPr>
            <p:ph type="subTitle" idx="1"/>
          </p:nvPr>
        </p:nvSpPr>
        <p:spPr>
          <a:xfrm>
            <a:off x="1100138" y="4456113"/>
            <a:ext cx="10058400" cy="1143000"/>
          </a:xfrm>
        </p:spPr>
        <p:txBody>
          <a:bodyPr rtlCol="0"/>
          <a:lstStyle/>
          <a:p>
            <a:pPr eaLnBrk="1" fontAlgn="auto" hangingPunct="1">
              <a:defRPr/>
            </a:pPr>
            <a:r>
              <a:rPr lang="en-US" smtClean="0"/>
              <a:t>Defining and understanding sexual Harassment</a:t>
            </a:r>
            <a:endParaRPr lang="en-US"/>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5. Didn’t Say a Word</a:t>
            </a:r>
            <a:endParaRPr lang="en-US">
              <a:solidFill>
                <a:schemeClr val="tx1">
                  <a:lumMod val="75000"/>
                  <a:lumOff val="25000"/>
                </a:schemeClr>
              </a:solidFill>
            </a:endParaRPr>
          </a:p>
        </p:txBody>
      </p:sp>
      <p:sp>
        <p:nvSpPr>
          <p:cNvPr id="3" name="Content Placeholder 2"/>
          <p:cNvSpPr>
            <a:spLocks noGrp="1"/>
          </p:cNvSpPr>
          <p:nvPr>
            <p:ph idx="1"/>
          </p:nvPr>
        </p:nvSpPr>
        <p:spPr/>
        <p:txBody>
          <a:bodyPr rtlCol="0">
            <a:normAutofit lnSpcReduction="10000"/>
          </a:bodyPr>
          <a:lstStyle/>
          <a:p>
            <a:pPr marL="91440" indent="-91440" eaLnBrk="1" fontAlgn="auto" hangingPunct="1">
              <a:defRPr/>
            </a:pPr>
            <a:r>
              <a:rPr lang="en-US" sz="3600" smtClean="0">
                <a:solidFill>
                  <a:schemeClr val="tx1">
                    <a:lumMod val="75000"/>
                    <a:lumOff val="25000"/>
                  </a:schemeClr>
                </a:solidFill>
              </a:rPr>
              <a:t>Every day, Marcus whistles when Claire passes by his desk. He rarely ever speaks to Claire, but Marcus always seems to have his eyes on her. He stares, bites his lip or grunts. It’s begun to make Claire feel very uncomfortable, to the point where she walks all the way to the other side of the office to avoid passing his desk.</a:t>
            </a:r>
          </a:p>
          <a:p>
            <a:pPr marL="91440" indent="-91440" eaLnBrk="1" fontAlgn="auto" hangingPunct="1">
              <a:defRPr/>
            </a:pPr>
            <a:r>
              <a:rPr lang="en-US" sz="3600" smtClean="0">
                <a:solidFill>
                  <a:schemeClr val="tx1">
                    <a:lumMod val="75000"/>
                    <a:lumOff val="25000"/>
                  </a:schemeClr>
                </a:solidFill>
              </a:rPr>
              <a:t>Is this sexual harassment?</a:t>
            </a:r>
            <a:endParaRPr lang="en-US" sz="3600">
              <a:solidFill>
                <a:schemeClr val="tx1">
                  <a:lumMod val="75000"/>
                  <a:lumOff val="25000"/>
                </a:schemeClr>
              </a:solidFill>
            </a:endParaRPr>
          </a:p>
        </p:txBody>
      </p:sp>
    </p:spTree>
  </p:cSld>
  <p:clrMapOvr>
    <a:masterClrMapping/>
  </p:clrMapOvr>
  <p:transition/>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6. Man Up</a:t>
            </a:r>
            <a:endParaRPr lang="en-US">
              <a:solidFill>
                <a:schemeClr val="tx1">
                  <a:lumMod val="75000"/>
                  <a:lumOff val="25000"/>
                </a:schemeClr>
              </a:solidFill>
            </a:endParaRPr>
          </a:p>
        </p:txBody>
      </p:sp>
      <p:sp>
        <p:nvSpPr>
          <p:cNvPr id="60419" name="Content Placeholder 2"/>
          <p:cNvSpPr>
            <a:spLocks noGrp="1"/>
          </p:cNvSpPr>
          <p:nvPr>
            <p:ph idx="1"/>
          </p:nvPr>
        </p:nvSpPr>
        <p:spPr/>
        <p:txBody>
          <a:bodyPr/>
          <a:lstStyle/>
          <a:p>
            <a:pPr eaLnBrk="1" hangingPunct="1"/>
            <a:r>
              <a:rPr lang="en-US" altLang="en-US" sz="3600" smtClean="0"/>
              <a:t>Dan has been having a hard time in the warehouse. A couple of weeks ago, Dan accidentally dropped a box he was carrying. Brad, one of his co-workers, joked that Dan was too weak to work it. Since then, other co-workers have joined in the taunting, calling him “weak,” “girly-man” and “sissy.”</a:t>
            </a:r>
          </a:p>
        </p:txBody>
      </p:sp>
    </p:spTree>
  </p:cSld>
  <p:clrMapOvr>
    <a:masterClrMapping/>
  </p:clrMapOvr>
  <p:transition/>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6. Man Up (cont.)</a:t>
            </a:r>
            <a:endParaRPr lang="en-US">
              <a:solidFill>
                <a:schemeClr val="tx1">
                  <a:lumMod val="75000"/>
                  <a:lumOff val="25000"/>
                </a:schemeClr>
              </a:solidFill>
            </a:endParaRPr>
          </a:p>
        </p:txBody>
      </p:sp>
      <p:sp>
        <p:nvSpPr>
          <p:cNvPr id="61443" name="Content Placeholder 2"/>
          <p:cNvSpPr>
            <a:spLocks noGrp="1"/>
          </p:cNvSpPr>
          <p:nvPr>
            <p:ph idx="1"/>
          </p:nvPr>
        </p:nvSpPr>
        <p:spPr/>
        <p:txBody>
          <a:bodyPr/>
          <a:lstStyle/>
          <a:p>
            <a:pPr eaLnBrk="1" hangingPunct="1"/>
            <a:r>
              <a:rPr lang="en-US" altLang="en-US" sz="3600" smtClean="0"/>
              <a:t>He went to his supervisor, Tom, to complain. Tom told Dan that the comments were “stupid,” but he needed to learn how to stand up for himself and “man up” if he ever wanted his co-workers to respect him.</a:t>
            </a:r>
          </a:p>
          <a:p>
            <a:pPr eaLnBrk="1" hangingPunct="1"/>
            <a:endParaRPr lang="en-US" altLang="en-US" sz="3600" smtClean="0"/>
          </a:p>
          <a:p>
            <a:pPr eaLnBrk="1" hangingPunct="1"/>
            <a:r>
              <a:rPr lang="en-US" altLang="en-US" sz="3600" smtClean="0"/>
              <a:t>Is this sexual harassment? Is Tom right? How would you handle this situation?</a:t>
            </a:r>
          </a:p>
        </p:txBody>
      </p:sp>
    </p:spTree>
  </p:cSld>
  <p:clrMapOvr>
    <a:masterClrMapping/>
  </p:clrMapOvr>
  <p:transition/>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7. Just Dinner</a:t>
            </a:r>
            <a:endParaRPr lang="en-US">
              <a:solidFill>
                <a:schemeClr val="tx1">
                  <a:lumMod val="75000"/>
                  <a:lumOff val="25000"/>
                </a:schemeClr>
              </a:solidFill>
            </a:endParaRPr>
          </a:p>
        </p:txBody>
      </p:sp>
      <p:sp>
        <p:nvSpPr>
          <p:cNvPr id="63491" name="Content Placeholder 2"/>
          <p:cNvSpPr>
            <a:spLocks noGrp="1"/>
          </p:cNvSpPr>
          <p:nvPr>
            <p:ph idx="1"/>
          </p:nvPr>
        </p:nvSpPr>
        <p:spPr/>
        <p:txBody>
          <a:bodyPr/>
          <a:lstStyle/>
          <a:p>
            <a:pPr eaLnBrk="1" hangingPunct="1"/>
            <a:r>
              <a:rPr lang="en-US" altLang="en-US" sz="3600" smtClean="0"/>
              <a:t>Practically every day for the past two months, Marcus has been asking Cheryl out to dinner. At first, it seemed innocent enough, and Cheryl thanked him for the invitation but politely declined. She told Marcus she wasn’t interested in pursuing a romantic relationship. She thought that would be the end of it, but, the next day, he asked again.</a:t>
            </a:r>
          </a:p>
          <a:p>
            <a:pPr eaLnBrk="1" hangingPunct="1"/>
            <a:endParaRPr lang="en-US" altLang="en-US" sz="3600" smtClean="0"/>
          </a:p>
        </p:txBody>
      </p:sp>
    </p:spTree>
  </p:cSld>
  <p:clrMapOvr>
    <a:masterClrMapping/>
  </p:clrMapOvr>
  <p:transition/>
  <p:timing/>
</p:sld>
</file>

<file path=ppt/slides/slide3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7. Just Dinner (cont.)</a:t>
            </a:r>
            <a:endParaRPr lang="en-US">
              <a:solidFill>
                <a:schemeClr val="tx1">
                  <a:lumMod val="75000"/>
                  <a:lumOff val="25000"/>
                </a:schemeClr>
              </a:solidFill>
            </a:endParaRPr>
          </a:p>
        </p:txBody>
      </p:sp>
      <p:sp>
        <p:nvSpPr>
          <p:cNvPr id="64515" name="Content Placeholder 2"/>
          <p:cNvSpPr>
            <a:spLocks noGrp="1"/>
          </p:cNvSpPr>
          <p:nvPr>
            <p:ph idx="1"/>
          </p:nvPr>
        </p:nvSpPr>
        <p:spPr/>
        <p:txBody>
          <a:bodyPr/>
          <a:lstStyle/>
          <a:p>
            <a:pPr eaLnBrk="1" hangingPunct="1"/>
            <a:r>
              <a:rPr lang="en-US" altLang="en-US" sz="3600" smtClean="0"/>
              <a:t>Marcus was persistent, asking her day after day. He’s never said anything mean or threatening, but he just won’t take “no” for an answer. Marcus is convinced that, eventually, Cheryl will change her mind. After all, he isn’t asking for much—just dinner.</a:t>
            </a:r>
          </a:p>
          <a:p>
            <a:pPr eaLnBrk="1" hangingPunct="1"/>
            <a:r>
              <a:rPr lang="en-US" altLang="en-US" sz="3600" smtClean="0"/>
              <a:t>Is this sexual harassment?</a:t>
            </a:r>
          </a:p>
          <a:p>
            <a:pPr eaLnBrk="1" hangingPunct="1"/>
            <a:endParaRPr lang="en-US" altLang="en-US" sz="3600" smtClean="0"/>
          </a:p>
        </p:txBody>
      </p:sp>
    </p:spTree>
  </p:cSld>
  <p:clrMapOvr>
    <a:masterClrMapping/>
  </p:clrMapOvr>
  <p:transition/>
  <p:timing/>
</p:sld>
</file>

<file path=ppt/slides/slide3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8. A Big Tipper</a:t>
            </a:r>
            <a:endParaRPr lang="en-US">
              <a:solidFill>
                <a:schemeClr val="tx1">
                  <a:lumMod val="75000"/>
                  <a:lumOff val="25000"/>
                </a:schemeClr>
              </a:solidFill>
            </a:endParaRPr>
          </a:p>
        </p:txBody>
      </p:sp>
      <p:sp>
        <p:nvSpPr>
          <p:cNvPr id="66563" name="Content Placeholder 2"/>
          <p:cNvSpPr>
            <a:spLocks noGrp="1"/>
          </p:cNvSpPr>
          <p:nvPr>
            <p:ph idx="1"/>
          </p:nvPr>
        </p:nvSpPr>
        <p:spPr/>
        <p:txBody>
          <a:bodyPr/>
          <a:lstStyle/>
          <a:p>
            <a:pPr eaLnBrk="1" hangingPunct="1"/>
            <a:r>
              <a:rPr lang="en-US" altLang="en-US" sz="3600" smtClean="0"/>
              <a:t>Olivia is the newest hire at the restaurant, and, so far, she’s been doing a great job. One night, she looks into the dining room and feels her stomach sink. She approaches Laura, her supervisor, and says that Greg just got seated at one of her tables. Olivia explains that Greg, a regular, has been making comments about her body, asking her on dates and touching her when she walks past the table. </a:t>
            </a:r>
          </a:p>
        </p:txBody>
      </p:sp>
    </p:spTree>
  </p:cSld>
  <p:clrMapOvr>
    <a:masterClrMapping/>
  </p:clrMapOvr>
  <p:transition/>
  <p:timing/>
</p:sld>
</file>

<file path=ppt/slides/slide3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8. A Big Tipper (cont.)</a:t>
            </a:r>
            <a:endParaRPr lang="en-US">
              <a:solidFill>
                <a:schemeClr val="tx1">
                  <a:lumMod val="75000"/>
                  <a:lumOff val="25000"/>
                </a:schemeClr>
              </a:solidFill>
            </a:endParaRPr>
          </a:p>
        </p:txBody>
      </p:sp>
      <p:sp>
        <p:nvSpPr>
          <p:cNvPr id="67587" name="Content Placeholder 2"/>
          <p:cNvSpPr>
            <a:spLocks noGrp="1"/>
          </p:cNvSpPr>
          <p:nvPr>
            <p:ph idx="1"/>
          </p:nvPr>
        </p:nvSpPr>
        <p:spPr>
          <a:xfrm>
            <a:off x="1096963" y="1846263"/>
            <a:ext cx="10058400" cy="3971925"/>
          </a:xfrm>
        </p:spPr>
        <p:txBody>
          <a:bodyPr/>
          <a:lstStyle/>
          <a:p>
            <a:pPr eaLnBrk="1" hangingPunct="1"/>
            <a:r>
              <a:rPr lang="en-US" altLang="en-US" sz="3500" smtClean="0"/>
              <a:t>Laura nods, knowingly, and explains that some customers can be like that, but Olivia needs to act like a professional and remember that the most important thing is good customer service. Plus, Greg is a notoriously big tipper. When Olivia asks if another waitress can serve him, Laura frowns. She tells Olivia that she needs waitresses who will serve ALL of the customers.</a:t>
            </a:r>
          </a:p>
          <a:p>
            <a:pPr eaLnBrk="1" hangingPunct="1"/>
            <a:r>
              <a:rPr lang="en-US" altLang="en-US" sz="3500" smtClean="0"/>
              <a:t>Is this sexual harassment?</a:t>
            </a:r>
          </a:p>
        </p:txBody>
      </p:sp>
    </p:spTree>
  </p:cSld>
  <p:clrMapOvr>
    <a:masterClrMapping/>
  </p:clrMapOvr>
  <p:transition/>
  <p:timing/>
</p:sld>
</file>

<file path=ppt/slides/slide3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1096963" y="758825"/>
            <a:ext cx="10058400" cy="3565525"/>
          </a:xfrm>
        </p:spPr>
        <p:txBody>
          <a:bodyPr/>
          <a:lstStyle/>
          <a:p>
            <a:pPr eaLnBrk="1" fontAlgn="auto" hangingPunct="1">
              <a:spcAft>
                <a:spcPct val="0"/>
              </a:spcAft>
              <a:defRPr/>
            </a:pPr>
            <a:r>
              <a:rPr lang="en-US" smtClean="0"/>
              <a:t>Summary</a:t>
            </a:r>
            <a:endParaRPr lang="en-US"/>
          </a:p>
        </p:txBody>
      </p:sp>
      <p:sp>
        <p:nvSpPr>
          <p:cNvPr id="3" name="Text Placeholder 2"/>
          <p:cNvSpPr>
            <a:spLocks noGrp="1"/>
          </p:cNvSpPr>
          <p:nvPr>
            <p:ph type="body" idx="1"/>
          </p:nvPr>
        </p:nvSpPr>
        <p:spPr>
          <a:xfrm>
            <a:off x="1096963" y="4452938"/>
            <a:ext cx="10058400" cy="1143000"/>
          </a:xfrm>
        </p:spPr>
        <p:txBody>
          <a:bodyPr rtlCol="0"/>
          <a:lstStyle/>
          <a:p>
            <a:pPr eaLnBrk="1" fontAlgn="auto" hangingPunct="1">
              <a:defRPr/>
            </a:pPr>
            <a:r>
              <a:rPr lang="en-US" smtClean="0"/>
              <a:t>What We’ve Learned</a:t>
            </a:r>
            <a:endParaRPr lang="en-US"/>
          </a:p>
        </p:txBody>
      </p:sp>
    </p:spTree>
  </p:cSld>
  <p:clrMapOvr>
    <a:masterClrMapping/>
  </p:clrMapOvr>
  <p:transition/>
  <p:timing/>
</p:sld>
</file>

<file path=ppt/slides/slide3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Objectives - Revisited</a:t>
            </a:r>
            <a:endParaRPr lang="en-US">
              <a:solidFill>
                <a:schemeClr val="tx1">
                  <a:lumMod val="75000"/>
                  <a:lumOff val="25000"/>
                </a:schemeClr>
              </a:solidFill>
            </a:endParaRPr>
          </a:p>
        </p:txBody>
      </p:sp>
      <p:sp>
        <p:nvSpPr>
          <p:cNvPr id="70659" name="Content Placeholder 2"/>
          <p:cNvSpPr>
            <a:spLocks noGrp="1"/>
          </p:cNvSpPr>
          <p:nvPr>
            <p:ph idx="1"/>
          </p:nvPr>
        </p:nvSpPr>
        <p:spPr/>
        <p:txBody>
          <a:bodyPr/>
          <a:lstStyle/>
          <a:p>
            <a:pPr lvl="2" eaLnBrk="1" hangingPunct="1">
              <a:buFont typeface="Arial" panose="020b0604020202020204" pitchFamily="34" charset="0"/>
              <a:buChar char="•"/>
            </a:pPr>
            <a:r>
              <a:rPr lang="en-US" altLang="en-US" sz="3600" smtClean="0"/>
              <a:t>Learn the definition and kinds of sexual harassment</a:t>
            </a:r>
          </a:p>
          <a:p>
            <a:pPr lvl="2" eaLnBrk="1" hangingPunct="1">
              <a:buFont typeface="Arial" panose="020b0604020202020204" pitchFamily="34" charset="0"/>
              <a:buChar char="•"/>
            </a:pPr>
            <a:r>
              <a:rPr lang="en-US" altLang="en-US" sz="3600" smtClean="0"/>
              <a:t>Understand your role and responsibilities</a:t>
            </a:r>
          </a:p>
          <a:p>
            <a:pPr lvl="2" eaLnBrk="1" hangingPunct="1">
              <a:buFont typeface="Arial" panose="020b0604020202020204" pitchFamily="34" charset="0"/>
              <a:buChar char="•"/>
            </a:pPr>
            <a:r>
              <a:rPr lang="en-US" altLang="en-US" sz="3600" smtClean="0"/>
              <a:t>Learn how to report harassment, respond to employee reports and investigate complaints</a:t>
            </a:r>
          </a:p>
          <a:p>
            <a:pPr lvl="2" eaLnBrk="1" hangingPunct="1">
              <a:buFont typeface="Arial" panose="020b0604020202020204" pitchFamily="34" charset="0"/>
              <a:buChar char="•"/>
            </a:pPr>
            <a:r>
              <a:rPr lang="en-US" altLang="en-US" sz="3600" smtClean="0"/>
              <a:t>Learn to recognize potential harassment situations</a:t>
            </a:r>
          </a:p>
          <a:p>
            <a:pPr eaLnBrk="1" hangingPunct="1"/>
            <a:endParaRPr lang="en-US" altLang="en-US" smtClean="0"/>
          </a:p>
        </p:txBody>
      </p:sp>
    </p:spTree>
  </p:cSld>
  <p:clrMapOvr>
    <a:masterClrMapping/>
  </p:clrMapOvr>
  <p:transition/>
  <p:timing/>
</p:sld>
</file>

<file path=ppt/slides/slide3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Further Resources</a:t>
            </a:r>
            <a:endParaRPr lang="en-US">
              <a:solidFill>
                <a:schemeClr val="tx1">
                  <a:lumMod val="75000"/>
                  <a:lumOff val="25000"/>
                </a:schemeClr>
              </a:solidFill>
            </a:endParaRPr>
          </a:p>
        </p:txBody>
      </p:sp>
      <p:sp>
        <p:nvSpPr>
          <p:cNvPr id="72707" name="Content Placeholder 2"/>
          <p:cNvSpPr>
            <a:spLocks noGrp="1"/>
          </p:cNvSpPr>
          <p:nvPr>
            <p:ph idx="1"/>
          </p:nvPr>
        </p:nvSpPr>
        <p:spPr/>
        <p:txBody>
          <a:bodyPr/>
          <a:lstStyle/>
          <a:p>
            <a:pPr lvl="2" eaLnBrk="1" hangingPunct="1">
              <a:buFont typeface="Arial" panose="020b0604020202020204" pitchFamily="34" charset="0"/>
              <a:buChar char="•"/>
            </a:pPr>
            <a:r>
              <a:rPr lang="en-US" altLang="en-US" sz="3600" smtClean="0"/>
              <a:t>Equal Employment Opportunity Commission (EEOC)</a:t>
            </a:r>
          </a:p>
          <a:p>
            <a:pPr lvl="2" eaLnBrk="1" hangingPunct="1">
              <a:buFont typeface="Arial" panose="020b0604020202020204" pitchFamily="34" charset="0"/>
              <a:buChar char="•"/>
            </a:pPr>
            <a:endParaRPr lang="en-US" altLang="en-US" sz="3600" smtClean="0"/>
          </a:p>
          <a:p>
            <a:pPr lvl="2" eaLnBrk="1" hangingPunct="1">
              <a:buFont typeface="Arial" panose="020b0604020202020204" pitchFamily="34" charset="0"/>
              <a:buChar char="•"/>
            </a:pPr>
            <a:r>
              <a:rPr lang="en-US" altLang="en-US" sz="3600" smtClean="0"/>
              <a:t>Human Resources</a:t>
            </a:r>
          </a:p>
          <a:p>
            <a:pPr lvl="2" eaLnBrk="1" hangingPunct="1">
              <a:buFont typeface="Arial" panose="020b0604020202020204" pitchFamily="34" charset="0"/>
              <a:buChar char="•"/>
            </a:pPr>
            <a:endParaRPr lang="en-US" altLang="en-US" sz="3600" smtClean="0"/>
          </a:p>
          <a:p>
            <a:pPr lvl="2" eaLnBrk="1" hangingPunct="1">
              <a:buFont typeface="Arial" panose="020b0604020202020204" pitchFamily="34" charset="0"/>
              <a:buChar char="•"/>
            </a:pPr>
            <a:r>
              <a:rPr lang="en-US" altLang="en-US" sz="3600" smtClean="0"/>
              <a:t>Company’s Sexual Harassment Policy</a:t>
            </a: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Definition</a:t>
            </a:r>
            <a:endParaRPr lang="en-US">
              <a:solidFill>
                <a:schemeClr val="tx1">
                  <a:lumMod val="75000"/>
                  <a:lumOff val="25000"/>
                </a:schemeClr>
              </a:solidFill>
            </a:endParaRPr>
          </a:p>
        </p:txBody>
      </p:sp>
      <p:sp>
        <p:nvSpPr>
          <p:cNvPr id="13315" name="Content Placeholder 2"/>
          <p:cNvSpPr>
            <a:spLocks noGrp="1"/>
          </p:cNvSpPr>
          <p:nvPr>
            <p:ph idx="1"/>
          </p:nvPr>
        </p:nvSpPr>
        <p:spPr/>
        <p:txBody>
          <a:bodyPr/>
          <a:lstStyle/>
          <a:p>
            <a:pPr eaLnBrk="1" hangingPunct="1"/>
            <a:r>
              <a:rPr lang="en-US" altLang="en-US" sz="3600" smtClean="0"/>
              <a:t>“Unwelcome sexual advances, requests for sexual favors, and other verbal or physical conduct of a sexual nature constitute sexual harassment when this conduct explicitly or implicitly affects an individual's employment, unreasonably interferes with an individual's work performance, or creates an intimidating, hostile, or offensive work environment.”</a:t>
            </a: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Breaking it Down</a:t>
            </a:r>
            <a:endParaRPr lang="en-US">
              <a:solidFill>
                <a:schemeClr val="tx1">
                  <a:lumMod val="75000"/>
                  <a:lumOff val="25000"/>
                </a:schemeClr>
              </a:solidFill>
            </a:endParaRPr>
          </a:p>
        </p:txBody>
      </p:sp>
      <p:sp>
        <p:nvSpPr>
          <p:cNvPr id="15363" name="Content Placeholder 2"/>
          <p:cNvSpPr>
            <a:spLocks noGrp="1"/>
          </p:cNvSpPr>
          <p:nvPr>
            <p:ph idx="1"/>
          </p:nvPr>
        </p:nvSpPr>
        <p:spPr/>
        <p:txBody>
          <a:bodyPr/>
          <a:lstStyle/>
          <a:p>
            <a:r>
              <a:rPr lang="en-US" altLang="en-US" sz="3600" smtClean="0"/>
              <a:t>Sexual harassment can include different kinds of:</a:t>
            </a:r>
          </a:p>
          <a:p>
            <a:pPr lvl="2">
              <a:buFont typeface="Arial" panose="020b0604020202020204" pitchFamily="34" charset="0"/>
              <a:buChar char="•"/>
            </a:pPr>
            <a:r>
              <a:rPr lang="en-US" altLang="en-US" sz="3600" smtClean="0"/>
              <a:t>Behaviors based on sex</a:t>
            </a:r>
          </a:p>
          <a:p>
            <a:pPr lvl="2">
              <a:buFont typeface="Arial" panose="020b0604020202020204" pitchFamily="34" charset="0"/>
              <a:buChar char="•"/>
            </a:pPr>
            <a:r>
              <a:rPr lang="en-US" altLang="en-US" sz="3600" smtClean="0"/>
              <a:t>Motivations of a sexual nature</a:t>
            </a:r>
          </a:p>
          <a:p>
            <a:pPr lvl="2">
              <a:buFont typeface="Arial" panose="020b0604020202020204" pitchFamily="34" charset="0"/>
              <a:buChar char="•"/>
            </a:pPr>
            <a:r>
              <a:rPr lang="en-US" altLang="en-US" sz="3600" smtClean="0"/>
              <a:t>Harassers</a:t>
            </a:r>
          </a:p>
          <a:p>
            <a:pPr lvl="2">
              <a:buFont typeface="Arial" panose="020b0604020202020204" pitchFamily="34" charset="0"/>
              <a:buChar char="•"/>
            </a:pPr>
            <a:r>
              <a:rPr lang="en-US" altLang="en-US" sz="3600" smtClean="0"/>
              <a:t>Victims</a:t>
            </a: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Breaking it Down</a:t>
            </a:r>
            <a:endParaRPr lang="en-US">
              <a:solidFill>
                <a:schemeClr val="tx1">
                  <a:lumMod val="75000"/>
                  <a:lumOff val="25000"/>
                </a:schemeClr>
              </a:solidFill>
            </a:endParaRPr>
          </a:p>
        </p:txBody>
      </p:sp>
      <p:sp>
        <p:nvSpPr>
          <p:cNvPr id="17411" name="Content Placeholder 2"/>
          <p:cNvSpPr>
            <a:spLocks noGrp="1"/>
          </p:cNvSpPr>
          <p:nvPr>
            <p:ph idx="1"/>
          </p:nvPr>
        </p:nvSpPr>
        <p:spPr/>
        <p:txBody>
          <a:bodyPr/>
          <a:lstStyle/>
          <a:p>
            <a:pPr eaLnBrk="1" hangingPunct="1"/>
            <a:r>
              <a:rPr lang="en-US" altLang="en-US" sz="3600" smtClean="0"/>
              <a:t>“Unwelcome sexual advances and requests for sexual favors”</a:t>
            </a:r>
          </a:p>
          <a:p>
            <a:pPr lvl="2" eaLnBrk="1" hangingPunct="1">
              <a:buFont typeface="Arial" panose="020b0604020202020204" pitchFamily="34" charset="0"/>
              <a:buChar char="•"/>
            </a:pPr>
            <a:r>
              <a:rPr lang="en-US" altLang="en-US" sz="3600" smtClean="0"/>
              <a:t>Behaviors that are not invited or solicited</a:t>
            </a:r>
          </a:p>
          <a:p>
            <a:pPr lvl="2" eaLnBrk="1" hangingPunct="1">
              <a:buFont typeface="Arial" panose="020b0604020202020204" pitchFamily="34" charset="0"/>
              <a:buChar char="•"/>
            </a:pPr>
            <a:r>
              <a:rPr lang="en-US" altLang="en-US" sz="3600" smtClean="0"/>
              <a:t>Unwelcome requests not limited to supervisor/subordinate relationship</a:t>
            </a:r>
          </a:p>
          <a:p>
            <a:pPr lvl="1" eaLnBrk="1" hangingPunct="1">
              <a:buFont typeface="Arial" panose="020b0604020202020204" pitchFamily="34" charset="0"/>
              <a:buChar char="•"/>
            </a:pPr>
            <a:endParaRPr lang="en-US" altLang="en-US" sz="3600" smtClean="0"/>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Breaking it Down</a:t>
            </a:r>
            <a:endParaRPr lang="en-US">
              <a:solidFill>
                <a:schemeClr val="tx1">
                  <a:lumMod val="75000"/>
                  <a:lumOff val="25000"/>
                </a:schemeClr>
              </a:solidFill>
            </a:endParaRPr>
          </a:p>
        </p:txBody>
      </p:sp>
      <p:sp>
        <p:nvSpPr>
          <p:cNvPr id="19459" name="Content Placeholder 2"/>
          <p:cNvSpPr>
            <a:spLocks noGrp="1"/>
          </p:cNvSpPr>
          <p:nvPr>
            <p:ph idx="1"/>
          </p:nvPr>
        </p:nvSpPr>
        <p:spPr/>
        <p:txBody>
          <a:bodyPr/>
          <a:lstStyle/>
          <a:p>
            <a:r>
              <a:rPr lang="en-US" altLang="en-US" sz="3600" smtClean="0"/>
              <a:t>“Verbal or physical conduct of a sexual nature”</a:t>
            </a:r>
          </a:p>
          <a:p>
            <a:pPr lvl="2">
              <a:buFont typeface="Arial" panose="020b0604020202020204" pitchFamily="34" charset="0"/>
              <a:buChar char="•"/>
            </a:pPr>
            <a:r>
              <a:rPr lang="en-US" altLang="en-US" sz="3600" smtClean="0"/>
              <a:t>Unwelcome catcalls, whistles, nicknames</a:t>
            </a:r>
          </a:p>
          <a:p>
            <a:pPr lvl="2">
              <a:buFont typeface="Arial" panose="020b0604020202020204" pitchFamily="34" charset="0"/>
              <a:buChar char="•"/>
            </a:pPr>
            <a:r>
              <a:rPr lang="en-US" altLang="en-US" sz="3600" smtClean="0"/>
              <a:t>Unwelcome gestures, “elevator eyes”</a:t>
            </a:r>
          </a:p>
          <a:p>
            <a:pPr lvl="2">
              <a:buFont typeface="Arial" panose="020b0604020202020204" pitchFamily="34" charset="0"/>
              <a:buChar char="•"/>
            </a:pPr>
            <a:r>
              <a:rPr lang="en-US" altLang="en-US" sz="3600" smtClean="0"/>
              <a:t>Unwelcome compliments or attention</a:t>
            </a:r>
          </a:p>
          <a:p>
            <a:pPr lvl="2">
              <a:buFont typeface="Arial" panose="020b0604020202020204" pitchFamily="34" charset="0"/>
              <a:buChar char="•"/>
            </a:pPr>
            <a:r>
              <a:rPr lang="en-US" altLang="en-US" sz="3600" smtClean="0"/>
              <a:t>Unwelcome shoulder rubs, caressing, hugging, standing in someone’s way</a:t>
            </a:r>
          </a:p>
          <a:p>
            <a:pPr lvl="2">
              <a:buFont typeface="Arial" panose="020b0604020202020204" pitchFamily="34" charset="0"/>
              <a:buChar char="•"/>
            </a:pPr>
            <a:r>
              <a:rPr lang="en-US" altLang="en-US" sz="3600" smtClean="0"/>
              <a:t>Displaying sexual objects</a:t>
            </a: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Breaking it Down</a:t>
            </a:r>
            <a:endParaRPr lang="en-US">
              <a:solidFill>
                <a:schemeClr val="tx1">
                  <a:lumMod val="75000"/>
                  <a:lumOff val="25000"/>
                </a:schemeClr>
              </a:solidFill>
            </a:endParaRPr>
          </a:p>
        </p:txBody>
      </p:sp>
      <p:sp>
        <p:nvSpPr>
          <p:cNvPr id="21507" name="Content Placeholder 2"/>
          <p:cNvSpPr>
            <a:spLocks noGrp="1"/>
          </p:cNvSpPr>
          <p:nvPr>
            <p:ph idx="1"/>
          </p:nvPr>
        </p:nvSpPr>
        <p:spPr/>
        <p:txBody>
          <a:bodyPr/>
          <a:lstStyle/>
          <a:p>
            <a:pPr eaLnBrk="1" hangingPunct="1"/>
            <a:r>
              <a:rPr lang="en-US" altLang="en-US" sz="3600" smtClean="0"/>
              <a:t>“When this conduct explicitly or implicitly affects an individual’s employment”</a:t>
            </a:r>
          </a:p>
          <a:p>
            <a:pPr lvl="2" eaLnBrk="1" hangingPunct="1">
              <a:buFont typeface="Arial" panose="020b0604020202020204" pitchFamily="34" charset="0"/>
              <a:buChar char="•"/>
            </a:pPr>
            <a:r>
              <a:rPr lang="en-US" altLang="en-US" sz="3600" smtClean="0"/>
              <a:t>“Quid Pro quo” or “This for that”</a:t>
            </a:r>
          </a:p>
          <a:p>
            <a:pPr lvl="2" eaLnBrk="1" hangingPunct="1">
              <a:buFont typeface="Arial" panose="020b0604020202020204" pitchFamily="34" charset="0"/>
              <a:buChar char="•"/>
            </a:pPr>
            <a:r>
              <a:rPr lang="en-US" altLang="en-US" sz="3600" smtClean="0"/>
              <a:t>Between a supervisor, manager or employer and a subordinate</a:t>
            </a:r>
          </a:p>
          <a:p>
            <a:pPr lvl="2" eaLnBrk="1" hangingPunct="1">
              <a:buFont typeface="Arial" panose="020b0604020202020204" pitchFamily="34" charset="0"/>
              <a:buChar char="•"/>
            </a:pPr>
            <a:r>
              <a:rPr lang="en-US" altLang="en-US" sz="3600" smtClean="0"/>
              <a:t>Company is held liable for the supervisor’s actions</a:t>
            </a:r>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eaLnBrk="1" fontAlgn="auto" hangingPunct="1">
              <a:spcAft>
                <a:spcPct val="0"/>
              </a:spcAft>
              <a:defRPr/>
            </a:pPr>
            <a:r>
              <a:rPr lang="en-US" smtClean="0">
                <a:solidFill>
                  <a:schemeClr val="tx1">
                    <a:lumMod val="75000"/>
                    <a:lumOff val="25000"/>
                  </a:schemeClr>
                </a:solidFill>
              </a:rPr>
              <a:t>Breaking it Down</a:t>
            </a:r>
            <a:endParaRPr lang="en-US">
              <a:solidFill>
                <a:schemeClr val="tx1">
                  <a:lumMod val="75000"/>
                  <a:lumOff val="25000"/>
                </a:schemeClr>
              </a:solidFill>
            </a:endParaRPr>
          </a:p>
        </p:txBody>
      </p:sp>
      <p:sp>
        <p:nvSpPr>
          <p:cNvPr id="3" name="Content Placeholder 2"/>
          <p:cNvSpPr>
            <a:spLocks noGrp="1"/>
          </p:cNvSpPr>
          <p:nvPr>
            <p:ph idx="1"/>
          </p:nvPr>
        </p:nvSpPr>
        <p:spPr>
          <a:xfrm>
            <a:off x="1097280" y="1845734"/>
            <a:ext cx="10058400" cy="4023360"/>
          </a:xfrm>
          <a:extLst/>
        </p:spPr>
        <p:txBody>
          <a:bodyPr rtlCol="0">
            <a:normAutofit fontScale="92500" lnSpcReduction="20000"/>
          </a:bodyPr>
          <a:lstStyle/>
          <a:p>
            <a:pPr marL="91440" indent="-91440" eaLnBrk="1" fontAlgn="auto" hangingPunct="1">
              <a:defRPr/>
            </a:pPr>
            <a:r>
              <a:rPr lang="en-US" sz="3600" smtClean="0">
                <a:solidFill>
                  <a:schemeClr val="tx1">
                    <a:lumMod val="75000"/>
                    <a:lumOff val="25000"/>
                  </a:schemeClr>
                </a:solidFill>
              </a:rPr>
              <a:t>“Unreasonably interferes with an individual’s work performance, or creates an intimidating, hostile, or offensive work environment”</a:t>
            </a:r>
          </a:p>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Anyone can be harasser: supervisor, subordinate, peer, customer, vendor, etc.</a:t>
            </a:r>
          </a:p>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Third parties can be victims as well.</a:t>
            </a:r>
          </a:p>
          <a:p>
            <a:pPr lvl="5">
              <a:buFont typeface="Arial" panose="020b0604020202020204" pitchFamily="34" charset="0"/>
              <a:buChar char="•"/>
              <a:defRPr/>
            </a:pPr>
            <a:r>
              <a:rPr lang="en-US" sz="3600" smtClean="0"/>
              <a:t>Jenny may like Bob’s lewd jokes, but Dave in the next cube may find them offensive.</a:t>
            </a:r>
          </a:p>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Judged by the reasonable person standard</a:t>
            </a:r>
          </a:p>
          <a:p>
            <a:pPr marL="566928" lvl="2" indent="-182880" eaLnBrk="1" fontAlgn="auto" hangingPunct="1">
              <a:buFont typeface="Arial" panose="020b0604020202020204" pitchFamily="34" charset="0"/>
              <a:buChar char="•"/>
              <a:defRPr/>
            </a:pPr>
            <a:r>
              <a:rPr lang="en-US" sz="3600" smtClean="0">
                <a:solidFill>
                  <a:schemeClr val="tx1">
                    <a:lumMod val="75000"/>
                    <a:lumOff val="25000"/>
                  </a:schemeClr>
                </a:solidFill>
              </a:rPr>
              <a:t>Impact, not intent</a:t>
            </a:r>
            <a:endParaRPr lang="en-US" sz="3600">
              <a:solidFill>
                <a:schemeClr val="tx1">
                  <a:lumMod val="75000"/>
                  <a:lumOff val="25000"/>
                </a:schemeClr>
              </a:solidFill>
            </a:endParaRP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8.05.15"/>
  <p:tag name="AS_TITLE" val="Aspose.Slides for .NET 4.0 Client Profile"/>
  <p:tag name="AS_VERSION" val="18.5"/>
</p:tagLst>
</file>

<file path=ppt/theme/theme1.xml><?xml version="1.0" encoding="utf-8"?>
<a:theme xmlns:r="http://schemas.openxmlformats.org/officeDocument/2006/relationships"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Retrospect</Template>
  <Company>Zywave</Company>
  <PresentationFormat>Widescreen</PresentationFormat>
  <Paragraphs>143</Paragraphs>
  <Slides>39</Slides>
  <Notes>25</Notes>
  <TotalTime>819</TotalTime>
  <HiddenSlides>0</HiddenSlides>
  <MMClips>0</MMClips>
  <ScaleCrop>0</ScaleCrop>
  <HeadingPairs>
    <vt:vector baseType="variant" size="4">
      <vt:variant>
        <vt:lpstr>Theme</vt:lpstr>
      </vt:variant>
      <vt:variant>
        <vt:i4>1</vt:i4>
      </vt:variant>
      <vt:variant>
        <vt:lpstr>Slide Titles</vt:lpstr>
      </vt:variant>
      <vt:variant>
        <vt:i4>39</vt:i4>
      </vt:variant>
    </vt:vector>
  </HeadingPairs>
  <TitlesOfParts>
    <vt:vector baseType="lpstr" size="40">
      <vt:lpstr>Retrospect</vt:lpstr>
      <vt:lpstr>Sexual Harassment</vt:lpstr>
      <vt:lpstr>Objectives</vt:lpstr>
      <vt:lpstr>What is Sexual Harassment?</vt:lpstr>
      <vt:lpstr>Definition</vt:lpstr>
      <vt:lpstr>Breaking it Down</vt:lpstr>
      <vt:lpstr>Breaking it Down</vt:lpstr>
      <vt:lpstr>Breaking it Down</vt:lpstr>
      <vt:lpstr>Breaking it Down</vt:lpstr>
      <vt:lpstr>Breaking it Down</vt:lpstr>
      <vt:lpstr>Even If…</vt:lpstr>
      <vt:lpstr>When Is It Sexual Harassment?</vt:lpstr>
      <vt:lpstr>When is it Sexual Harassment?</vt:lpstr>
      <vt:lpstr>When is it Sexual Harassment?</vt:lpstr>
      <vt:lpstr>When is it Sexual Harassment?</vt:lpstr>
      <vt:lpstr>Prevention and Investigation</vt:lpstr>
      <vt:lpstr>What’s at Stake?</vt:lpstr>
      <vt:lpstr>Prevention</vt:lpstr>
      <vt:lpstr>Investigation</vt:lpstr>
      <vt:lpstr>Reluctant Employees</vt:lpstr>
      <vt:lpstr>Retaliation</vt:lpstr>
      <vt:lpstr>Case Studies</vt:lpstr>
      <vt:lpstr>Questions to Consider</vt:lpstr>
      <vt:lpstr>1. Discussing the Future</vt:lpstr>
      <vt:lpstr>1. Discussing the Future (cont.)</vt:lpstr>
      <vt:lpstr>2. A Sense of Humor</vt:lpstr>
      <vt:lpstr>2. A Sense of Humor (cont.)</vt:lpstr>
      <vt:lpstr>3. Landing the Account</vt:lpstr>
      <vt:lpstr>4. Private Area</vt:lpstr>
      <vt:lpstr>4. Private Area (cont.)</vt:lpstr>
      <vt:lpstr>5. Didn’t Say a Word</vt:lpstr>
      <vt:lpstr>6. Man Up</vt:lpstr>
      <vt:lpstr>6. Man Up (cont.)</vt:lpstr>
      <vt:lpstr>7. Just Dinner</vt:lpstr>
      <vt:lpstr>7. Just Dinner (cont.)</vt:lpstr>
      <vt:lpstr>8. A Big Tipper</vt:lpstr>
      <vt:lpstr>8. A Big Tipper (cont.)</vt:lpstr>
      <vt:lpstr>Summary</vt:lpstr>
      <vt:lpstr>Objectives - Revisited</vt:lpstr>
      <vt:lpstr>Further Resources</vt:lpstr>
    </vt:vector>
  </TitlesOfParts>
  <LinksUpToDate>0</LinksUpToDate>
  <SharedDoc>0</SharedDoc>
  <HyperlinksChanged>0</HyperlinksChanged>
  <Application>Aspose.Slides for .NET</Application>
  <AppVersion>18.0500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Sexual Harassment</dc:title>
  <dc:creator>Hoch, Ian</dc:creator>
  <cp:lastModifiedBy>Scholz, Andrew</cp:lastModifiedBy>
  <cp:revision>71</cp:revision>
  <dcterms:created xsi:type="dcterms:W3CDTF">2015-06-02T15:04:54Z</dcterms:created>
  <dcterms:modified xsi:type="dcterms:W3CDTF">2019-11-12T14:18:32Z</dcterms:modified>
</cp:coreProperties>
</file>